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32"/>
  </p:notesMasterIdLst>
  <p:handoutMasterIdLst>
    <p:handoutMasterId r:id="rId33"/>
  </p:handoutMasterIdLst>
  <p:sldIdLst>
    <p:sldId id="341" r:id="rId2"/>
    <p:sldId id="318" r:id="rId3"/>
    <p:sldId id="269" r:id="rId4"/>
    <p:sldId id="319" r:id="rId5"/>
    <p:sldId id="275" r:id="rId6"/>
    <p:sldId id="310" r:id="rId7"/>
    <p:sldId id="276" r:id="rId8"/>
    <p:sldId id="277" r:id="rId9"/>
    <p:sldId id="309" r:id="rId10"/>
    <p:sldId id="329" r:id="rId11"/>
    <p:sldId id="324" r:id="rId12"/>
    <p:sldId id="333" r:id="rId13"/>
    <p:sldId id="335" r:id="rId14"/>
    <p:sldId id="314" r:id="rId15"/>
    <p:sldId id="339" r:id="rId16"/>
    <p:sldId id="322" r:id="rId17"/>
    <p:sldId id="315" r:id="rId18"/>
    <p:sldId id="305" r:id="rId19"/>
    <p:sldId id="316" r:id="rId20"/>
    <p:sldId id="317" r:id="rId21"/>
    <p:sldId id="306" r:id="rId22"/>
    <p:sldId id="330" r:id="rId23"/>
    <p:sldId id="340" r:id="rId24"/>
    <p:sldId id="336" r:id="rId25"/>
    <p:sldId id="320" r:id="rId26"/>
    <p:sldId id="331" r:id="rId27"/>
    <p:sldId id="337" r:id="rId28"/>
    <p:sldId id="338" r:id="rId29"/>
    <p:sldId id="304" r:id="rId30"/>
    <p:sldId id="342" r:id="rId31"/>
  </p:sldIdLst>
  <p:sldSz cx="9144000" cy="6858000" type="screen4x3"/>
  <p:notesSz cx="6810375" cy="99425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DBD"/>
    <a:srgbClr val="089DD2"/>
    <a:srgbClr val="000066"/>
    <a:srgbClr val="1DBEF7"/>
    <a:srgbClr val="4D4D4D"/>
    <a:srgbClr val="800000"/>
    <a:srgbClr val="0033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3" autoAdjust="0"/>
    <p:restoredTop sz="94152" autoAdjust="0"/>
  </p:normalViewPr>
  <p:slideViewPr>
    <p:cSldViewPr>
      <p:cViewPr varScale="1">
        <p:scale>
          <a:sx n="84" d="100"/>
          <a:sy n="84" d="100"/>
        </p:scale>
        <p:origin x="-1170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980" y="-108"/>
      </p:cViewPr>
      <p:guideLst>
        <p:guide orient="horz" pos="3127"/>
        <p:guide orient="horz" pos="3131"/>
        <p:guide pos="210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81120-1DE8-4EC8-9ADF-531646368D5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B0642ADF-80D3-4682-A7FD-9F90B373D1B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l-PL" sz="1600" b="1" u="sng" dirty="0">
              <a:solidFill>
                <a:schemeClr val="tx1"/>
              </a:solidFill>
            </a:rPr>
            <a:t>Wysokość przyznanych środków:</a:t>
          </a:r>
        </a:p>
        <a:p>
          <a:pPr algn="ctr"/>
          <a:r>
            <a:rPr lang="pl-PL" sz="1600" b="1" dirty="0">
              <a:solidFill>
                <a:schemeClr val="tx1"/>
              </a:solidFill>
            </a:rPr>
            <a:t>- z limitu podstawowego: 708 200 zł </a:t>
          </a:r>
        </a:p>
        <a:p>
          <a:pPr algn="ctr"/>
          <a:endParaRPr lang="pl-PL" sz="1600" b="1" dirty="0">
            <a:solidFill>
              <a:schemeClr val="tx1"/>
            </a:solidFill>
          </a:endParaRPr>
        </a:p>
        <a:p>
          <a:pPr algn="ctr"/>
          <a:endParaRPr lang="pl-PL" sz="1600" b="1" dirty="0">
            <a:solidFill>
              <a:schemeClr val="tx1"/>
            </a:solidFill>
          </a:endParaRPr>
        </a:p>
        <a:p>
          <a:pPr algn="ctr"/>
          <a:r>
            <a:rPr lang="pl-PL" sz="1600" b="1" u="sng" dirty="0">
              <a:solidFill>
                <a:schemeClr val="tx1"/>
              </a:solidFill>
            </a:rPr>
            <a:t>Ilość złożonych wniosków:</a:t>
          </a:r>
        </a:p>
        <a:p>
          <a:pPr algn="ctr"/>
          <a:r>
            <a:rPr lang="pl-PL" sz="1600" b="1" dirty="0">
              <a:solidFill>
                <a:schemeClr val="tx1"/>
              </a:solidFill>
            </a:rPr>
            <a:t>-  z limitu podstawowego: 139</a:t>
          </a:r>
        </a:p>
        <a:p>
          <a:pPr algn="ctr"/>
          <a:endParaRPr lang="pl-PL" sz="1600" b="1" u="sng" dirty="0">
            <a:solidFill>
              <a:schemeClr val="tx1"/>
            </a:solidFill>
          </a:endParaRPr>
        </a:p>
        <a:p>
          <a:pPr algn="ctr"/>
          <a:r>
            <a:rPr lang="pl-PL" sz="1600" b="1" u="sng" dirty="0">
              <a:solidFill>
                <a:schemeClr val="tx1"/>
              </a:solidFill>
            </a:rPr>
            <a:t>Ilość zawartych umów:</a:t>
          </a:r>
        </a:p>
        <a:p>
          <a:pPr algn="ctr"/>
          <a:r>
            <a:rPr lang="pl-PL" sz="1600" b="1" dirty="0">
              <a:solidFill>
                <a:schemeClr val="tx1"/>
              </a:solidFill>
            </a:rPr>
            <a:t> -  z limitu podstawowego</a:t>
          </a:r>
          <a:r>
            <a:rPr lang="pl-PL" sz="1600" b="1">
              <a:solidFill>
                <a:schemeClr val="tx1"/>
              </a:solidFill>
            </a:rPr>
            <a:t>: 69</a:t>
          </a:r>
          <a:endParaRPr lang="pl-PL" sz="1600" b="1" dirty="0">
            <a:solidFill>
              <a:schemeClr val="tx1"/>
            </a:solidFill>
          </a:endParaRPr>
        </a:p>
      </dgm:t>
    </dgm:pt>
    <dgm:pt modelId="{D9128505-9AB3-4279-B5D2-405953E751C6}" type="parTrans" cxnId="{FE0DFA51-1EF6-43A7-9F3B-46340B5A2C49}">
      <dgm:prSet/>
      <dgm:spPr/>
      <dgm:t>
        <a:bodyPr/>
        <a:lstStyle/>
        <a:p>
          <a:endParaRPr lang="pl-PL"/>
        </a:p>
      </dgm:t>
    </dgm:pt>
    <dgm:pt modelId="{FD7252CC-F8DC-4DDC-BFA5-A618A13B2CEF}" type="sibTrans" cxnId="{FE0DFA51-1EF6-43A7-9F3B-46340B5A2C49}">
      <dgm:prSet/>
      <dgm:spPr/>
      <dgm:t>
        <a:bodyPr/>
        <a:lstStyle/>
        <a:p>
          <a:endParaRPr lang="pl-PL"/>
        </a:p>
      </dgm:t>
    </dgm:pt>
    <dgm:pt modelId="{65A0F3FB-DA59-4F37-9747-B555573CA541}" type="pres">
      <dgm:prSet presAssocID="{69781120-1DE8-4EC8-9ADF-531646368D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0D10041-CF39-43F2-AF7D-466910AAFD57}" type="pres">
      <dgm:prSet presAssocID="{B0642ADF-80D3-4682-A7FD-9F90B373D1B0}" presName="parentText" presStyleLbl="node1" presStyleIdx="0" presStyleCnt="1" custLinFactNeighborX="-5455" custLinFactNeighborY="19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0DFA51-1EF6-43A7-9F3B-46340B5A2C49}" srcId="{69781120-1DE8-4EC8-9ADF-531646368D5E}" destId="{B0642ADF-80D3-4682-A7FD-9F90B373D1B0}" srcOrd="0" destOrd="0" parTransId="{D9128505-9AB3-4279-B5D2-405953E751C6}" sibTransId="{FD7252CC-F8DC-4DDC-BFA5-A618A13B2CEF}"/>
    <dgm:cxn modelId="{05D95534-4CE2-4133-AC85-30A6B6D58ACC}" type="presOf" srcId="{69781120-1DE8-4EC8-9ADF-531646368D5E}" destId="{65A0F3FB-DA59-4F37-9747-B555573CA541}" srcOrd="0" destOrd="0" presId="urn:microsoft.com/office/officeart/2005/8/layout/vList2"/>
    <dgm:cxn modelId="{A00D083D-DBBE-4C15-8E91-968361B49DBF}" type="presOf" srcId="{B0642ADF-80D3-4682-A7FD-9F90B373D1B0}" destId="{B0D10041-CF39-43F2-AF7D-466910AAFD57}" srcOrd="0" destOrd="0" presId="urn:microsoft.com/office/officeart/2005/8/layout/vList2"/>
    <dgm:cxn modelId="{0828239D-F5D1-409F-964C-D8F8A78920AC}" type="presParOf" srcId="{65A0F3FB-DA59-4F37-9747-B555573CA541}" destId="{B0D10041-CF39-43F2-AF7D-466910AAFD5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781120-1DE8-4EC8-9ADF-531646368D5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BDB836A5-20D2-437D-8305-19E508AE9D16}">
      <dgm:prSet phldrT="[Teks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pl-PL" sz="1900" b="1" dirty="0">
              <a:solidFill>
                <a:schemeClr val="accent6">
                  <a:lumMod val="50000"/>
                </a:schemeClr>
              </a:solidFill>
            </a:rPr>
            <a:t>Minister właściwy do spraw pracy publikuje corocznie na stronie internetowej urzędu obsługującego ministra informację </a:t>
          </a:r>
          <a:br>
            <a:rPr lang="pl-PL" sz="1900" b="1" dirty="0">
              <a:solidFill>
                <a:schemeClr val="accent6">
                  <a:lumMod val="50000"/>
                </a:schemeClr>
              </a:solidFill>
            </a:rPr>
          </a:br>
          <a:r>
            <a:rPr lang="pl-PL" sz="1900" b="1" dirty="0">
              <a:solidFill>
                <a:schemeClr val="accent6">
                  <a:lumMod val="50000"/>
                </a:schemeClr>
              </a:solidFill>
            </a:rPr>
            <a:t>o priorytetach, wzorze podziału i planie wydatkowania środków KFS w danym roku budżetowym, w tym o dodatkowych priorytetach wydatkowania lub przeznaczeniu środków rezerwy KFS.</a:t>
          </a:r>
          <a:endParaRPr lang="pl-PL" sz="1900" b="1" dirty="0">
            <a:solidFill>
              <a:srgbClr val="FF0000"/>
            </a:solidFill>
          </a:endParaRPr>
        </a:p>
      </dgm:t>
    </dgm:pt>
    <dgm:pt modelId="{83A26D89-AFF3-4B7B-90B6-2CFA7D70FDA2}" type="parTrans" cxnId="{B72D52FB-09E1-4AF6-A1E3-A5D77DFC0931}">
      <dgm:prSet/>
      <dgm:spPr/>
      <dgm:t>
        <a:bodyPr/>
        <a:lstStyle/>
        <a:p>
          <a:endParaRPr lang="pl-PL"/>
        </a:p>
      </dgm:t>
    </dgm:pt>
    <dgm:pt modelId="{53F21077-30F8-4C5C-A650-5F5C3D7890A9}" type="sibTrans" cxnId="{B72D52FB-09E1-4AF6-A1E3-A5D77DFC0931}">
      <dgm:prSet/>
      <dgm:spPr/>
      <dgm:t>
        <a:bodyPr/>
        <a:lstStyle/>
        <a:p>
          <a:endParaRPr lang="pl-PL"/>
        </a:p>
      </dgm:t>
    </dgm:pt>
    <dgm:pt modelId="{0F7889F0-A414-427A-A609-C53173FAFA35}">
      <dgm:prSet phldrT="[Tekst]" custT="1"/>
      <dgm:spPr/>
      <dgm:t>
        <a:bodyPr/>
        <a:lstStyle/>
        <a:p>
          <a:endParaRPr lang="pl-PL" sz="2400" b="1" dirty="0">
            <a:solidFill>
              <a:schemeClr val="accent6">
                <a:lumMod val="50000"/>
              </a:schemeClr>
            </a:solidFill>
          </a:endParaRPr>
        </a:p>
      </dgm:t>
    </dgm:pt>
    <dgm:pt modelId="{909D924F-7FFF-4605-A2F5-3F0733DAB02B}" type="parTrans" cxnId="{68A14EAE-8751-4F6B-AAF7-5AB632930E52}">
      <dgm:prSet/>
      <dgm:spPr/>
      <dgm:t>
        <a:bodyPr/>
        <a:lstStyle/>
        <a:p>
          <a:endParaRPr lang="pl-PL"/>
        </a:p>
      </dgm:t>
    </dgm:pt>
    <dgm:pt modelId="{E55C2679-C928-4B2F-80FD-3E87E27B12CA}" type="sibTrans" cxnId="{68A14EAE-8751-4F6B-AAF7-5AB632930E52}">
      <dgm:prSet/>
      <dgm:spPr/>
      <dgm:t>
        <a:bodyPr/>
        <a:lstStyle/>
        <a:p>
          <a:endParaRPr lang="pl-PL"/>
        </a:p>
      </dgm:t>
    </dgm:pt>
    <dgm:pt modelId="{65A0F3FB-DA59-4F37-9747-B555573CA541}" type="pres">
      <dgm:prSet presAssocID="{69781120-1DE8-4EC8-9ADF-531646368D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D54E2C7-1D34-495C-B207-2D51AB9F7AF2}" type="pres">
      <dgm:prSet presAssocID="{BDB836A5-20D2-437D-8305-19E508AE9D16}" presName="parentText" presStyleLbl="node1" presStyleIdx="0" presStyleCnt="1" custScaleY="654471" custLinFactNeighborY="-6090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964218-5D34-4FEC-A50A-E6C0846CC9AF}" type="pres">
      <dgm:prSet presAssocID="{BDB836A5-20D2-437D-8305-19E508AE9D16}" presName="childText" presStyleLbl="revTx" presStyleIdx="0" presStyleCnt="1" custLinFactNeighborY="-375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2DC8C1-C2B1-45DE-9FFB-FD056880320F}" type="presOf" srcId="{69781120-1DE8-4EC8-9ADF-531646368D5E}" destId="{65A0F3FB-DA59-4F37-9747-B555573CA541}" srcOrd="0" destOrd="0" presId="urn:microsoft.com/office/officeart/2005/8/layout/vList2"/>
    <dgm:cxn modelId="{68A14EAE-8751-4F6B-AAF7-5AB632930E52}" srcId="{BDB836A5-20D2-437D-8305-19E508AE9D16}" destId="{0F7889F0-A414-427A-A609-C53173FAFA35}" srcOrd="0" destOrd="0" parTransId="{909D924F-7FFF-4605-A2F5-3F0733DAB02B}" sibTransId="{E55C2679-C928-4B2F-80FD-3E87E27B12CA}"/>
    <dgm:cxn modelId="{68399CE0-E31B-4340-885B-6C1E2D1AAA4E}" type="presOf" srcId="{0F7889F0-A414-427A-A609-C53173FAFA35}" destId="{E8964218-5D34-4FEC-A50A-E6C0846CC9AF}" srcOrd="0" destOrd="0" presId="urn:microsoft.com/office/officeart/2005/8/layout/vList2"/>
    <dgm:cxn modelId="{B72D52FB-09E1-4AF6-A1E3-A5D77DFC0931}" srcId="{69781120-1DE8-4EC8-9ADF-531646368D5E}" destId="{BDB836A5-20D2-437D-8305-19E508AE9D16}" srcOrd="0" destOrd="0" parTransId="{83A26D89-AFF3-4B7B-90B6-2CFA7D70FDA2}" sibTransId="{53F21077-30F8-4C5C-A650-5F5C3D7890A9}"/>
    <dgm:cxn modelId="{88D718E9-82E0-4FF2-815D-89C000854A9E}" type="presOf" srcId="{BDB836A5-20D2-437D-8305-19E508AE9D16}" destId="{ED54E2C7-1D34-495C-B207-2D51AB9F7AF2}" srcOrd="0" destOrd="0" presId="urn:microsoft.com/office/officeart/2005/8/layout/vList2"/>
    <dgm:cxn modelId="{1E01555E-B7E5-40A2-94AD-018EF66F55FA}" type="presParOf" srcId="{65A0F3FB-DA59-4F37-9747-B555573CA541}" destId="{ED54E2C7-1D34-495C-B207-2D51AB9F7AF2}" srcOrd="0" destOrd="0" presId="urn:microsoft.com/office/officeart/2005/8/layout/vList2"/>
    <dgm:cxn modelId="{17B348CA-3E5A-4B4F-9FA3-269DE673A7B2}" type="presParOf" srcId="{65A0F3FB-DA59-4F37-9747-B555573CA541}" destId="{E8964218-5D34-4FEC-A50A-E6C0846CC9A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C0DE58-4734-4396-9BA0-51ACFCF82D27}" type="doc">
      <dgm:prSet loTypeId="urn:microsoft.com/office/officeart/2005/8/layout/vProcess5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068802FA-2972-4261-8B53-82CBEB9DCBE9}">
      <dgm:prSet custT="1"/>
      <dgm:spPr/>
      <dgm:t>
        <a:bodyPr anchor="t" anchorCtr="0"/>
        <a:lstStyle/>
        <a:p>
          <a:pPr algn="l" rtl="0">
            <a:lnSpc>
              <a:spcPct val="90000"/>
            </a:lnSpc>
          </a:pPr>
          <a:endParaRPr lang="pl-PL" sz="1600" dirty="0"/>
        </a:p>
      </dgm:t>
    </dgm:pt>
    <dgm:pt modelId="{6855C090-9D3D-46CA-80A0-725F1CE694A4}" type="parTrans" cxnId="{F9362C5A-6A94-4BA8-A2CC-CD6F944394D1}">
      <dgm:prSet/>
      <dgm:spPr/>
      <dgm:t>
        <a:bodyPr/>
        <a:lstStyle/>
        <a:p>
          <a:endParaRPr lang="pl-PL"/>
        </a:p>
      </dgm:t>
    </dgm:pt>
    <dgm:pt modelId="{9C3F92FB-2EFA-4763-AA75-C2B68B08DCC9}" type="sibTrans" cxnId="{F9362C5A-6A94-4BA8-A2CC-CD6F944394D1}">
      <dgm:prSet/>
      <dgm:spPr/>
      <dgm:t>
        <a:bodyPr/>
        <a:lstStyle/>
        <a:p>
          <a:endParaRPr lang="pl-PL"/>
        </a:p>
      </dgm:t>
    </dgm:pt>
    <dgm:pt modelId="{63A72703-EE31-491E-BC79-7E9FD2EBA4E6}">
      <dgm:prSet custT="1"/>
      <dgm:spPr/>
      <dgm:t>
        <a:bodyPr anchor="t" anchorCtr="0"/>
        <a:lstStyle/>
        <a:p>
          <a:pPr algn="ctr">
            <a:lnSpc>
              <a:spcPct val="150000"/>
            </a:lnSpc>
          </a:pPr>
          <a:r>
            <a:rPr lang="pl-PL" sz="1600" b="0" dirty="0">
              <a:solidFill>
                <a:schemeClr val="bg1">
                  <a:lumMod val="85000"/>
                </a:schemeClr>
              </a:solidFill>
              <a:latin typeface="+mj-lt"/>
            </a:rPr>
            <a:t>Starosta niezwłocznie po uzyskaniu od marszałka województwa informacji o limicie środków KFS organizuje nabór wniosków</a:t>
          </a:r>
          <a:endParaRPr lang="pl-PL" sz="1600" dirty="0">
            <a:solidFill>
              <a:schemeClr val="bg1">
                <a:lumMod val="85000"/>
              </a:schemeClr>
            </a:solidFill>
          </a:endParaRPr>
        </a:p>
      </dgm:t>
    </dgm:pt>
    <dgm:pt modelId="{41DDA76F-3567-49A5-9ABC-AB6FB4039ED8}" type="parTrans" cxnId="{AACF5B3C-9DEC-488B-A862-6D110DCE2F93}">
      <dgm:prSet/>
      <dgm:spPr/>
      <dgm:t>
        <a:bodyPr/>
        <a:lstStyle/>
        <a:p>
          <a:endParaRPr lang="pl-PL"/>
        </a:p>
      </dgm:t>
    </dgm:pt>
    <dgm:pt modelId="{248930C1-9DA9-4C82-AE18-DF5CBA787EA7}" type="sibTrans" cxnId="{AACF5B3C-9DEC-488B-A862-6D110DCE2F93}">
      <dgm:prSet/>
      <dgm:spPr/>
      <dgm:t>
        <a:bodyPr/>
        <a:lstStyle/>
        <a:p>
          <a:endParaRPr lang="pl-PL"/>
        </a:p>
      </dgm:t>
    </dgm:pt>
    <dgm:pt modelId="{1217FBEF-AE1F-4B1F-BDFD-0FFD27C3F2A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l-PL" sz="1600" b="0" u="none" dirty="0">
              <a:solidFill>
                <a:schemeClr val="accent6">
                  <a:lumMod val="50000"/>
                </a:schemeClr>
              </a:solidFill>
              <a:latin typeface="+mj-lt"/>
            </a:rPr>
            <a:t>Ogłoszenie na tablicy informacyjnej </a:t>
          </a:r>
          <a:br>
            <a:rPr lang="pl-PL" sz="1600" b="0" u="none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1600" b="0" u="none" dirty="0">
              <a:solidFill>
                <a:schemeClr val="accent6">
                  <a:lumMod val="50000"/>
                </a:schemeClr>
              </a:solidFill>
              <a:latin typeface="+mj-lt"/>
            </a:rPr>
            <a:t>i stronie internetowej urzędu o:</a:t>
          </a:r>
          <a:endParaRPr lang="pl-PL" sz="1600" dirty="0">
            <a:solidFill>
              <a:schemeClr val="accent6">
                <a:lumMod val="50000"/>
              </a:schemeClr>
            </a:solidFill>
          </a:endParaRPr>
        </a:p>
      </dgm:t>
    </dgm:pt>
    <dgm:pt modelId="{419B3544-7EEF-4D3D-8E8B-BDADB518E291}" type="sibTrans" cxnId="{8BFB5080-61CB-43FB-AAD3-4D73D7DD105A}">
      <dgm:prSet/>
      <dgm:spPr/>
      <dgm:t>
        <a:bodyPr/>
        <a:lstStyle/>
        <a:p>
          <a:endParaRPr lang="pl-PL"/>
        </a:p>
      </dgm:t>
    </dgm:pt>
    <dgm:pt modelId="{FC05AB36-7E68-4B14-8A26-807F5CD58545}" type="parTrans" cxnId="{8BFB5080-61CB-43FB-AAD3-4D73D7DD105A}">
      <dgm:prSet/>
      <dgm:spPr/>
      <dgm:t>
        <a:bodyPr/>
        <a:lstStyle/>
        <a:p>
          <a:endParaRPr lang="pl-PL"/>
        </a:p>
      </dgm:t>
    </dgm:pt>
    <dgm:pt modelId="{2749AC33-91D2-49AD-BBF4-ACD6D4D9155B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l-PL" sz="1600" dirty="0">
              <a:solidFill>
                <a:schemeClr val="accent6">
                  <a:lumMod val="50000"/>
                </a:schemeClr>
              </a:solidFill>
            </a:rPr>
            <a:t>priorytetach wydatkowania KFS na dany rok</a:t>
          </a:r>
        </a:p>
      </dgm:t>
    </dgm:pt>
    <dgm:pt modelId="{DC2F18C8-5240-4D2C-B573-8CBCF018AC3F}" type="parTrans" cxnId="{8C226D3F-6173-4A0F-A123-BE466682FAB3}">
      <dgm:prSet/>
      <dgm:spPr/>
      <dgm:t>
        <a:bodyPr/>
        <a:lstStyle/>
        <a:p>
          <a:endParaRPr lang="pl-PL"/>
        </a:p>
      </dgm:t>
    </dgm:pt>
    <dgm:pt modelId="{67093018-74E0-4B71-B753-601812C4F928}" type="sibTrans" cxnId="{8C226D3F-6173-4A0F-A123-BE466682FAB3}">
      <dgm:prSet/>
      <dgm:spPr/>
      <dgm:t>
        <a:bodyPr/>
        <a:lstStyle/>
        <a:p>
          <a:endParaRPr lang="pl-PL"/>
        </a:p>
      </dgm:t>
    </dgm:pt>
    <dgm:pt modelId="{E61D82C6-CA91-4CEF-934B-A2B2363CA8FE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l-PL" sz="1600" dirty="0">
              <a:solidFill>
                <a:schemeClr val="accent6">
                  <a:lumMod val="50000"/>
                </a:schemeClr>
              </a:solidFill>
            </a:rPr>
            <a:t>terminie rozpoczęcia i zakończenia naboru wniosków</a:t>
          </a:r>
        </a:p>
      </dgm:t>
    </dgm:pt>
    <dgm:pt modelId="{C4390B8D-745E-4984-AC51-59DA2B711058}" type="parTrans" cxnId="{A8CA4953-5414-4C99-825A-976000F2F025}">
      <dgm:prSet/>
      <dgm:spPr/>
      <dgm:t>
        <a:bodyPr/>
        <a:lstStyle/>
        <a:p>
          <a:endParaRPr lang="pl-PL"/>
        </a:p>
      </dgm:t>
    </dgm:pt>
    <dgm:pt modelId="{CDF96AD6-1F7E-4479-B0D9-AF938D12EEA8}" type="sibTrans" cxnId="{A8CA4953-5414-4C99-825A-976000F2F025}">
      <dgm:prSet/>
      <dgm:spPr/>
      <dgm:t>
        <a:bodyPr/>
        <a:lstStyle/>
        <a:p>
          <a:endParaRPr lang="pl-PL"/>
        </a:p>
      </dgm:t>
    </dgm:pt>
    <dgm:pt modelId="{4318D507-5C5E-4920-8700-2D6788BB9E26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l-PL" sz="1600" dirty="0">
              <a:solidFill>
                <a:schemeClr val="accent6">
                  <a:lumMod val="50000"/>
                </a:schemeClr>
              </a:solidFill>
            </a:rPr>
            <a:t>kryteriach oceny wniosków</a:t>
          </a:r>
        </a:p>
      </dgm:t>
    </dgm:pt>
    <dgm:pt modelId="{5959DDFB-1C3A-4368-BD70-B39711A53905}" type="parTrans" cxnId="{C8A9FAB1-7D45-49C5-9EFA-6D2FF8CD07A6}">
      <dgm:prSet/>
      <dgm:spPr/>
      <dgm:t>
        <a:bodyPr/>
        <a:lstStyle/>
        <a:p>
          <a:endParaRPr lang="pl-PL"/>
        </a:p>
      </dgm:t>
    </dgm:pt>
    <dgm:pt modelId="{61630099-B827-4818-AB9B-0D67998FFA56}" type="sibTrans" cxnId="{C8A9FAB1-7D45-49C5-9EFA-6D2FF8CD07A6}">
      <dgm:prSet/>
      <dgm:spPr/>
      <dgm:t>
        <a:bodyPr/>
        <a:lstStyle/>
        <a:p>
          <a:endParaRPr lang="pl-PL"/>
        </a:p>
      </dgm:t>
    </dgm:pt>
    <dgm:pt modelId="{75CA9D42-3255-44B7-B012-D33F1E490556}" type="pres">
      <dgm:prSet presAssocID="{E5C0DE58-4734-4396-9BA0-51ACFCF82D2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2907EB1-E292-4E7F-9E0A-9287A36C5971}" type="pres">
      <dgm:prSet presAssocID="{E5C0DE58-4734-4396-9BA0-51ACFCF82D27}" presName="dummyMaxCanvas" presStyleCnt="0">
        <dgm:presLayoutVars/>
      </dgm:prSet>
      <dgm:spPr/>
    </dgm:pt>
    <dgm:pt modelId="{37FD6A25-C4AD-4005-8931-672295D9A745}" type="pres">
      <dgm:prSet presAssocID="{E5C0DE58-4734-4396-9BA0-51ACFCF82D27}" presName="TwoNodes_1" presStyleLbl="node1" presStyleIdx="0" presStyleCnt="2" custScaleX="102165" custLinFactNeighborX="6221" custLinFactNeighborY="-2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224869-74C6-45CF-B8DF-8E95E2D8B0EB}" type="pres">
      <dgm:prSet presAssocID="{E5C0DE58-4734-4396-9BA0-51ACFCF82D27}" presName="TwoNodes_2" presStyleLbl="node1" presStyleIdx="1" presStyleCnt="2" custScaleX="114604" custScaleY="154422" custLinFactNeighborY="-160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275300-8E0C-4E2F-9331-20DE38777B68}" type="pres">
      <dgm:prSet presAssocID="{E5C0DE58-4734-4396-9BA0-51ACFCF82D2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837FB9-99E2-4894-9D2C-3B8F87C1861A}" type="pres">
      <dgm:prSet presAssocID="{E5C0DE58-4734-4396-9BA0-51ACFCF82D2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52AAA9-9C62-4B5C-93F1-BEC087EF894C}" type="pres">
      <dgm:prSet presAssocID="{E5C0DE58-4734-4396-9BA0-51ACFCF82D2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8A9FAB1-7D45-49C5-9EFA-6D2FF8CD07A6}" srcId="{1217FBEF-AE1F-4B1F-BDFD-0FFD27C3F2A5}" destId="{4318D507-5C5E-4920-8700-2D6788BB9E26}" srcOrd="2" destOrd="0" parTransId="{5959DDFB-1C3A-4368-BD70-B39711A53905}" sibTransId="{61630099-B827-4818-AB9B-0D67998FFA56}"/>
    <dgm:cxn modelId="{35F3D257-C68B-4700-B529-7B0845630044}" type="presOf" srcId="{1217FBEF-AE1F-4B1F-BDFD-0FFD27C3F2A5}" destId="{7F52AAA9-9C62-4B5C-93F1-BEC087EF894C}" srcOrd="1" destOrd="0" presId="urn:microsoft.com/office/officeart/2005/8/layout/vProcess5"/>
    <dgm:cxn modelId="{A8CA4953-5414-4C99-825A-976000F2F025}" srcId="{1217FBEF-AE1F-4B1F-BDFD-0FFD27C3F2A5}" destId="{E61D82C6-CA91-4CEF-934B-A2B2363CA8FE}" srcOrd="1" destOrd="0" parTransId="{C4390B8D-745E-4984-AC51-59DA2B711058}" sibTransId="{CDF96AD6-1F7E-4479-B0D9-AF938D12EEA8}"/>
    <dgm:cxn modelId="{5CB24B08-A3ED-4247-B0C1-5DEB8BC39BB5}" type="presOf" srcId="{2749AC33-91D2-49AD-BBF4-ACD6D4D9155B}" destId="{AC224869-74C6-45CF-B8DF-8E95E2D8B0EB}" srcOrd="0" destOrd="1" presId="urn:microsoft.com/office/officeart/2005/8/layout/vProcess5"/>
    <dgm:cxn modelId="{D622ED51-3323-450B-B4FB-6DBE568D1DBD}" type="presOf" srcId="{E61D82C6-CA91-4CEF-934B-A2B2363CA8FE}" destId="{7F52AAA9-9C62-4B5C-93F1-BEC087EF894C}" srcOrd="1" destOrd="2" presId="urn:microsoft.com/office/officeart/2005/8/layout/vProcess5"/>
    <dgm:cxn modelId="{5B8338C5-3D84-480C-8831-BD2F73D60042}" type="presOf" srcId="{068802FA-2972-4261-8B53-82CBEB9DCBE9}" destId="{FA837FB9-99E2-4894-9D2C-3B8F87C1861A}" srcOrd="1" destOrd="0" presId="urn:microsoft.com/office/officeart/2005/8/layout/vProcess5"/>
    <dgm:cxn modelId="{BAC5B932-DE09-41AF-8A7A-4D1B7F792960}" type="presOf" srcId="{E5C0DE58-4734-4396-9BA0-51ACFCF82D27}" destId="{75CA9D42-3255-44B7-B012-D33F1E490556}" srcOrd="0" destOrd="0" presId="urn:microsoft.com/office/officeart/2005/8/layout/vProcess5"/>
    <dgm:cxn modelId="{1DBED122-24ED-4118-87D7-C0BCE3314830}" type="presOf" srcId="{9C3F92FB-2EFA-4763-AA75-C2B68B08DCC9}" destId="{34275300-8E0C-4E2F-9331-20DE38777B68}" srcOrd="0" destOrd="0" presId="urn:microsoft.com/office/officeart/2005/8/layout/vProcess5"/>
    <dgm:cxn modelId="{B0AB091C-24E2-4C42-81A1-6BF36AAFB4C0}" type="presOf" srcId="{4318D507-5C5E-4920-8700-2D6788BB9E26}" destId="{AC224869-74C6-45CF-B8DF-8E95E2D8B0EB}" srcOrd="0" destOrd="3" presId="urn:microsoft.com/office/officeart/2005/8/layout/vProcess5"/>
    <dgm:cxn modelId="{D9C409D5-D852-4B89-8415-E6AEA7BDEB95}" type="presOf" srcId="{63A72703-EE31-491E-BC79-7E9FD2EBA4E6}" destId="{37FD6A25-C4AD-4005-8931-672295D9A745}" srcOrd="0" destOrd="1" presId="urn:microsoft.com/office/officeart/2005/8/layout/vProcess5"/>
    <dgm:cxn modelId="{8C3D5955-A419-4482-AEA1-978B9C1F884D}" type="presOf" srcId="{E61D82C6-CA91-4CEF-934B-A2B2363CA8FE}" destId="{AC224869-74C6-45CF-B8DF-8E95E2D8B0EB}" srcOrd="0" destOrd="2" presId="urn:microsoft.com/office/officeart/2005/8/layout/vProcess5"/>
    <dgm:cxn modelId="{02E8FAFF-A1BB-44F2-A109-D71E06600DAC}" type="presOf" srcId="{2749AC33-91D2-49AD-BBF4-ACD6D4D9155B}" destId="{7F52AAA9-9C62-4B5C-93F1-BEC087EF894C}" srcOrd="1" destOrd="1" presId="urn:microsoft.com/office/officeart/2005/8/layout/vProcess5"/>
    <dgm:cxn modelId="{8C226D3F-6173-4A0F-A123-BE466682FAB3}" srcId="{1217FBEF-AE1F-4B1F-BDFD-0FFD27C3F2A5}" destId="{2749AC33-91D2-49AD-BBF4-ACD6D4D9155B}" srcOrd="0" destOrd="0" parTransId="{DC2F18C8-5240-4D2C-B573-8CBCF018AC3F}" sibTransId="{67093018-74E0-4B71-B753-601812C4F928}"/>
    <dgm:cxn modelId="{2EB52EE7-5931-4D65-BEB3-06555C60C796}" type="presOf" srcId="{4318D507-5C5E-4920-8700-2D6788BB9E26}" destId="{7F52AAA9-9C62-4B5C-93F1-BEC087EF894C}" srcOrd="1" destOrd="3" presId="urn:microsoft.com/office/officeart/2005/8/layout/vProcess5"/>
    <dgm:cxn modelId="{8BFB5080-61CB-43FB-AAD3-4D73D7DD105A}" srcId="{E5C0DE58-4734-4396-9BA0-51ACFCF82D27}" destId="{1217FBEF-AE1F-4B1F-BDFD-0FFD27C3F2A5}" srcOrd="1" destOrd="0" parTransId="{FC05AB36-7E68-4B14-8A26-807F5CD58545}" sibTransId="{419B3544-7EEF-4D3D-8E8B-BDADB518E291}"/>
    <dgm:cxn modelId="{F9362C5A-6A94-4BA8-A2CC-CD6F944394D1}" srcId="{E5C0DE58-4734-4396-9BA0-51ACFCF82D27}" destId="{068802FA-2972-4261-8B53-82CBEB9DCBE9}" srcOrd="0" destOrd="0" parTransId="{6855C090-9D3D-46CA-80A0-725F1CE694A4}" sibTransId="{9C3F92FB-2EFA-4763-AA75-C2B68B08DCC9}"/>
    <dgm:cxn modelId="{807A8D4D-B1B3-4BE1-8841-001CD0DED176}" type="presOf" srcId="{068802FA-2972-4261-8B53-82CBEB9DCBE9}" destId="{37FD6A25-C4AD-4005-8931-672295D9A745}" srcOrd="0" destOrd="0" presId="urn:microsoft.com/office/officeart/2005/8/layout/vProcess5"/>
    <dgm:cxn modelId="{AACF5B3C-9DEC-488B-A862-6D110DCE2F93}" srcId="{068802FA-2972-4261-8B53-82CBEB9DCBE9}" destId="{63A72703-EE31-491E-BC79-7E9FD2EBA4E6}" srcOrd="0" destOrd="0" parTransId="{41DDA76F-3567-49A5-9ABC-AB6FB4039ED8}" sibTransId="{248930C1-9DA9-4C82-AE18-DF5CBA787EA7}"/>
    <dgm:cxn modelId="{BDE41957-31CE-454A-9DAD-E5E24529B1FC}" type="presOf" srcId="{1217FBEF-AE1F-4B1F-BDFD-0FFD27C3F2A5}" destId="{AC224869-74C6-45CF-B8DF-8E95E2D8B0EB}" srcOrd="0" destOrd="0" presId="urn:microsoft.com/office/officeart/2005/8/layout/vProcess5"/>
    <dgm:cxn modelId="{6A89CC13-E32D-4CD7-9B21-3069B1067E38}" type="presOf" srcId="{63A72703-EE31-491E-BC79-7E9FD2EBA4E6}" destId="{FA837FB9-99E2-4894-9D2C-3B8F87C1861A}" srcOrd="1" destOrd="1" presId="urn:microsoft.com/office/officeart/2005/8/layout/vProcess5"/>
    <dgm:cxn modelId="{6B90EF15-D9B9-4E9F-9A97-20F750DBF501}" type="presParOf" srcId="{75CA9D42-3255-44B7-B012-D33F1E490556}" destId="{82907EB1-E292-4E7F-9E0A-9287A36C5971}" srcOrd="0" destOrd="0" presId="urn:microsoft.com/office/officeart/2005/8/layout/vProcess5"/>
    <dgm:cxn modelId="{8F579FB4-BFA7-4995-B8E0-2FD28D78F0FA}" type="presParOf" srcId="{75CA9D42-3255-44B7-B012-D33F1E490556}" destId="{37FD6A25-C4AD-4005-8931-672295D9A745}" srcOrd="1" destOrd="0" presId="urn:microsoft.com/office/officeart/2005/8/layout/vProcess5"/>
    <dgm:cxn modelId="{7718620F-C4D8-4657-9EFC-21DB4208D860}" type="presParOf" srcId="{75CA9D42-3255-44B7-B012-D33F1E490556}" destId="{AC224869-74C6-45CF-B8DF-8E95E2D8B0EB}" srcOrd="2" destOrd="0" presId="urn:microsoft.com/office/officeart/2005/8/layout/vProcess5"/>
    <dgm:cxn modelId="{52B0AE7E-474C-471B-ABA5-CCDEA825739D}" type="presParOf" srcId="{75CA9D42-3255-44B7-B012-D33F1E490556}" destId="{34275300-8E0C-4E2F-9331-20DE38777B68}" srcOrd="3" destOrd="0" presId="urn:microsoft.com/office/officeart/2005/8/layout/vProcess5"/>
    <dgm:cxn modelId="{ADCD4AF1-30E8-401D-B7B8-686D4A22719E}" type="presParOf" srcId="{75CA9D42-3255-44B7-B012-D33F1E490556}" destId="{FA837FB9-99E2-4894-9D2C-3B8F87C1861A}" srcOrd="4" destOrd="0" presId="urn:microsoft.com/office/officeart/2005/8/layout/vProcess5"/>
    <dgm:cxn modelId="{235CF04B-B11D-40BC-853F-AE3D1A41D599}" type="presParOf" srcId="{75CA9D42-3255-44B7-B012-D33F1E490556}" destId="{7F52AAA9-9C62-4B5C-93F1-BEC087EF894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10041-CF39-43F2-AF7D-466910AAFD57}">
      <dsp:nvSpPr>
        <dsp:cNvPr id="0" name=""/>
        <dsp:cNvSpPr/>
      </dsp:nvSpPr>
      <dsp:spPr>
        <a:xfrm>
          <a:off x="0" y="379241"/>
          <a:ext cx="8382000" cy="296594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u="sng" kern="1200" dirty="0">
              <a:solidFill>
                <a:schemeClr val="tx1"/>
              </a:solidFill>
            </a:rPr>
            <a:t>Wysokość przyznanych środków: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- z limitu podstawowego: 708 200 zł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u="sng" kern="1200" dirty="0">
              <a:solidFill>
                <a:schemeClr val="tx1"/>
              </a:solidFill>
            </a:rPr>
            <a:t>Ilość złożonych wniosków: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-  z limitu podstawowego: 139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u="sng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u="sng" kern="1200" dirty="0">
              <a:solidFill>
                <a:schemeClr val="tx1"/>
              </a:solidFill>
            </a:rPr>
            <a:t>Ilość zawartych umów: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 -  z limitu podstawowego</a:t>
          </a:r>
          <a:r>
            <a:rPr lang="pl-PL" sz="1600" b="1" kern="1200">
              <a:solidFill>
                <a:schemeClr val="tx1"/>
              </a:solidFill>
            </a:rPr>
            <a:t>: 69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144786" y="524027"/>
        <a:ext cx="8092428" cy="2676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4E2C7-1D34-495C-B207-2D51AB9F7AF2}">
      <dsp:nvSpPr>
        <dsp:cNvPr id="0" name=""/>
        <dsp:cNvSpPr/>
      </dsp:nvSpPr>
      <dsp:spPr>
        <a:xfrm>
          <a:off x="0" y="426122"/>
          <a:ext cx="8382000" cy="267744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>
              <a:solidFill>
                <a:schemeClr val="accent6">
                  <a:lumMod val="50000"/>
                </a:schemeClr>
              </a:solidFill>
            </a:rPr>
            <a:t>Minister właściwy do spraw pracy publikuje corocznie na stronie internetowej urzędu obsługującego ministra informację </a:t>
          </a:r>
          <a:br>
            <a:rPr lang="pl-PL" sz="19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pl-PL" sz="1900" b="1" kern="1200" dirty="0">
              <a:solidFill>
                <a:schemeClr val="accent6">
                  <a:lumMod val="50000"/>
                </a:schemeClr>
              </a:solidFill>
            </a:rPr>
            <a:t>o priorytetach, wzorze podziału i planie wydatkowania środków KFS w danym roku budżetowym, w tym o dodatkowych priorytetach wydatkowania lub przeznaczeniu środków rezerwy KFS.</a:t>
          </a:r>
          <a:endParaRPr lang="pl-PL" sz="1900" b="1" kern="1200" dirty="0">
            <a:solidFill>
              <a:srgbClr val="FF0000"/>
            </a:solidFill>
          </a:endParaRPr>
        </a:p>
      </dsp:txBody>
      <dsp:txXfrm>
        <a:off x="130702" y="556824"/>
        <a:ext cx="8120596" cy="2416037"/>
      </dsp:txXfrm>
    </dsp:sp>
    <dsp:sp modelId="{E8964218-5D34-4FEC-A50A-E6C0846CC9AF}">
      <dsp:nvSpPr>
        <dsp:cNvPr id="0" name=""/>
        <dsp:cNvSpPr/>
      </dsp:nvSpPr>
      <dsp:spPr>
        <a:xfrm>
          <a:off x="0" y="3000227"/>
          <a:ext cx="8382000" cy="8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3000227"/>
        <a:ext cx="8382000" cy="82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D6A25-C4AD-4005-8931-672295D9A745}">
      <dsp:nvSpPr>
        <dsp:cNvPr id="0" name=""/>
        <dsp:cNvSpPr/>
      </dsp:nvSpPr>
      <dsp:spPr>
        <a:xfrm>
          <a:off x="152426" y="-256398"/>
          <a:ext cx="7675983" cy="1884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  <a:p>
          <a:pPr marL="171450" lvl="1" indent="-171450" algn="ctr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>
              <a:solidFill>
                <a:schemeClr val="bg1">
                  <a:lumMod val="85000"/>
                </a:schemeClr>
              </a:solidFill>
              <a:latin typeface="+mj-lt"/>
            </a:rPr>
            <a:t>Starosta niezwłocznie po uzyskaniu od marszałka województwa informacji o limicie środków KFS organizuje nabór wniosków</a:t>
          </a:r>
          <a:endParaRPr lang="pl-PL" sz="16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07622" y="-201202"/>
        <a:ext cx="5688403" cy="1774129"/>
      </dsp:txXfrm>
    </dsp:sp>
    <dsp:sp modelId="{AC224869-74C6-45CF-B8DF-8E95E2D8B0EB}">
      <dsp:nvSpPr>
        <dsp:cNvPr id="0" name=""/>
        <dsp:cNvSpPr/>
      </dsp:nvSpPr>
      <dsp:spPr>
        <a:xfrm>
          <a:off x="543611" y="1231114"/>
          <a:ext cx="8610565" cy="2910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625254"/>
                <a:satOff val="-36602"/>
                <a:lumOff val="492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625254"/>
                <a:satOff val="-36602"/>
                <a:lumOff val="492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625254"/>
                <a:satOff val="-36602"/>
                <a:lumOff val="492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u="none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Ogłoszenie na tablicy informacyjnej </a:t>
          </a:r>
          <a:br>
            <a:rPr lang="pl-PL" sz="1600" b="0" u="none" kern="1200" dirty="0">
              <a:solidFill>
                <a:schemeClr val="accent6">
                  <a:lumMod val="50000"/>
                </a:schemeClr>
              </a:solidFill>
              <a:latin typeface="+mj-lt"/>
            </a:rPr>
          </a:br>
          <a:r>
            <a:rPr lang="pl-PL" sz="1600" b="0" u="none" kern="1200" dirty="0">
              <a:solidFill>
                <a:schemeClr val="accent6">
                  <a:lumMod val="50000"/>
                </a:schemeClr>
              </a:solidFill>
              <a:latin typeface="+mj-lt"/>
            </a:rPr>
            <a:t>i stronie internetowej urzędu o:</a:t>
          </a:r>
          <a:endParaRPr lang="pl-PL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solidFill>
                <a:schemeClr val="accent6">
                  <a:lumMod val="50000"/>
                </a:schemeClr>
              </a:solidFill>
            </a:rPr>
            <a:t>priorytetach wydatkowania KFS na dany rok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solidFill>
                <a:schemeClr val="accent6">
                  <a:lumMod val="50000"/>
                </a:schemeClr>
              </a:solidFill>
            </a:rPr>
            <a:t>terminie rozpoczęcia i zakończenia naboru wniosków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>
              <a:solidFill>
                <a:schemeClr val="accent6">
                  <a:lumMod val="50000"/>
                </a:schemeClr>
              </a:solidFill>
            </a:rPr>
            <a:t>kryteriach oceny wniosków</a:t>
          </a:r>
        </a:p>
      </dsp:txBody>
      <dsp:txXfrm>
        <a:off x="628845" y="1316348"/>
        <a:ext cx="5516756" cy="2739647"/>
      </dsp:txXfrm>
    </dsp:sp>
    <dsp:sp modelId="{34275300-8E0C-4E2F-9331-20DE38777B68}">
      <dsp:nvSpPr>
        <dsp:cNvPr id="0" name=""/>
        <dsp:cNvSpPr/>
      </dsp:nvSpPr>
      <dsp:spPr>
        <a:xfrm>
          <a:off x="6054735" y="1225044"/>
          <a:ext cx="1224938" cy="122493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6330346" y="1225044"/>
        <a:ext cx="673716" cy="921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379" cy="49752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7376" y="0"/>
            <a:ext cx="2951379" cy="49752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401"/>
            <a:ext cx="2951379" cy="497523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7376" y="9443401"/>
            <a:ext cx="2951379" cy="497523"/>
          </a:xfrm>
          <a:prstGeom prst="rect">
            <a:avLst/>
          </a:prstGeom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43781FD-4185-4556-93FE-50DC4902415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60900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379" cy="49752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7376" y="0"/>
            <a:ext cx="2951379" cy="497524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714" y="4722495"/>
            <a:ext cx="5448948" cy="4474528"/>
          </a:xfrm>
          <a:prstGeom prst="rect">
            <a:avLst/>
          </a:prstGeom>
        </p:spPr>
        <p:txBody>
          <a:bodyPr vert="horz" lIns="92272" tIns="46136" rIns="92272" bIns="46136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401"/>
            <a:ext cx="2951379" cy="497523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7376" y="9443401"/>
            <a:ext cx="2951379" cy="497523"/>
          </a:xfrm>
          <a:prstGeom prst="rect">
            <a:avLst/>
          </a:prstGeom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 sz="1200"/>
            </a:lvl1pPr>
          </a:lstStyle>
          <a:p>
            <a:fld id="{320BB958-9701-4E0B-AF5B-B148666805C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84034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BB958-9701-4E0B-AF5B-B148666805C8}" type="slidenum">
              <a:rPr lang="pl-PL" altLang="pl-PL" smtClean="0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612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3796" name="Symbol zastępczy daty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9711" indent="-2883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3401" indent="-23068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4762" indent="-23068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6122" indent="-23068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7483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8843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0204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1564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pl-PL" altLang="pl-PL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79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9711" indent="-2883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3401" indent="-23068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4762" indent="-23068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6122" indent="-23068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7483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8843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0204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1564" indent="-230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A52A6992-30FE-4732-9149-C42654B7B2CD}" type="slidenum">
              <a:rPr lang="pl-PL" altLang="pl-PL">
                <a:solidFill>
                  <a:srgbClr val="000000"/>
                </a:solidFill>
                <a:latin typeface="Comic Sans MS" pitchFamily="66" charset="0"/>
              </a:rPr>
              <a:pPr>
                <a:spcBef>
                  <a:spcPct val="20000"/>
                </a:spcBef>
              </a:pPr>
              <a:t>21</a:t>
            </a:fld>
            <a:endParaRPr lang="pl-PL" altLang="pl-PL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0BB958-9701-4E0B-AF5B-B148666805C8}" type="slidenum">
              <a:rPr lang="pl-PL" altLang="pl-PL" smtClean="0"/>
              <a:pPr/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204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10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11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6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7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05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8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9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4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5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7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8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9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4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5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9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6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7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2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3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31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8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9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4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5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08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10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11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6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7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66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10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11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6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7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13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11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12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7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8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89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7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8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3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4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73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6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7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2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3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63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11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12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7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8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29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12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13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8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9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05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6"/>
          <p:cNvSpPr/>
          <p:nvPr userDrawn="1"/>
        </p:nvSpPr>
        <p:spPr>
          <a:xfrm>
            <a:off x="-5438775" y="-2922588"/>
            <a:ext cx="6769100" cy="5256213"/>
          </a:xfrm>
          <a:prstGeom prst="ellipse">
            <a:avLst/>
          </a:prstGeom>
          <a:solidFill>
            <a:srgbClr val="7AD1E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10" name="Elipsa 7"/>
          <p:cNvSpPr/>
          <p:nvPr userDrawn="1"/>
        </p:nvSpPr>
        <p:spPr>
          <a:xfrm>
            <a:off x="-1692275" y="469900"/>
            <a:ext cx="2452688" cy="8270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pic>
        <p:nvPicPr>
          <p:cNvPr id="11" name="Obraz 16" descr="Powiatowy UrzÄd Pracy w Cieszyni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9088"/>
            <a:ext cx="191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8300"/>
            <a:ext cx="12192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6700"/>
            <a:ext cx="2219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14338"/>
            <a:ext cx="5683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ipsa 9"/>
          <p:cNvSpPr/>
          <p:nvPr userDrawn="1"/>
        </p:nvSpPr>
        <p:spPr>
          <a:xfrm>
            <a:off x="-1838325" y="4797425"/>
            <a:ext cx="3168650" cy="4319588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6" name="Elipsa 10"/>
          <p:cNvSpPr/>
          <p:nvPr userDrawn="1"/>
        </p:nvSpPr>
        <p:spPr>
          <a:xfrm>
            <a:off x="-2455863" y="6656388"/>
            <a:ext cx="6432551" cy="1439862"/>
          </a:xfrm>
          <a:prstGeom prst="ellipse">
            <a:avLst/>
          </a:prstGeom>
          <a:solidFill>
            <a:srgbClr val="7BD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  <p:sp>
        <p:nvSpPr>
          <p:cNvPr id="17" name="Elipsa 8"/>
          <p:cNvSpPr/>
          <p:nvPr userDrawn="1"/>
        </p:nvSpPr>
        <p:spPr>
          <a:xfrm>
            <a:off x="8532813" y="-3173413"/>
            <a:ext cx="1993900" cy="6346826"/>
          </a:xfrm>
          <a:prstGeom prst="ellipse">
            <a:avLst/>
          </a:prstGeom>
          <a:solidFill>
            <a:srgbClr val="CAE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ieszyn.praca.gov.pl/aktualnosc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dreamstime.com/stock-de-ilustraci%C3%B3n-checklist-image64659841" TargetMode="External"/><Relationship Id="rId2" Type="http://schemas.openxmlformats.org/officeDocument/2006/relationships/hyperlink" Target="https://www.gov.pl/web/rodzina/kfs-2022-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l.pinterest.com/pin/70636152278598457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E7B9F53A-ACD7-481E-8F9B-B71B1F0F9C74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395AE80-A084-4612-9B64-8E2751BD6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900112"/>
            <a:ext cx="90392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620837"/>
            <a:ext cx="8229600" cy="1139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PRIORYTETY WYDATKOWANIA ŚRODKÓW </a:t>
            </a:r>
            <a:b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dany rok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15300864"/>
              </p:ext>
            </p:extLst>
          </p:nvPr>
        </p:nvGraphicFramePr>
        <p:xfrm>
          <a:off x="304800" y="2763837"/>
          <a:ext cx="8382000" cy="371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79" y="1529820"/>
            <a:ext cx="4077770" cy="5328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2209800"/>
            <a:ext cx="2895600" cy="1447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Priorytety Ministra właściwego do spraw pracy</a:t>
            </a:r>
          </a:p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 – limit podstawowy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536267" y="4953000"/>
            <a:ext cx="2607733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  Priorytety Rady Rynku Pracy – rezerwa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19200" y="762000"/>
            <a:ext cx="8229600" cy="1139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PRIORYTETY KFS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93889" y="22098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wsparcie kształcenia ustawicznego osób zatrudnionych w firmach, które na skutek pandemii COVID-19, musiały podjąć działania w celu dostosowania się do zmienionej sytuacji rynkowej</a:t>
            </a:r>
          </a:p>
          <a:p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pl-PL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wsparcie kształcenia ustawicznego osób powracających na rynek pracy po przerwie związanej ze sprawowaniem opieki nad dzieckiem</a:t>
            </a:r>
          </a:p>
          <a:p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wsparcie kształcenia ustawicznego w zidentyfikowanych w danym powiecie lub województwie zawodach deficytowych</a:t>
            </a:r>
          </a:p>
          <a:p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pl-PL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wsparcie kształcenia ustawicznego osób pracujących będących członkami rodzin wielodzietnych</a:t>
            </a:r>
          </a:p>
          <a:p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wsparcie kształcenia ustawicznego pracowników Centrów Integracji Społecznej, Klubów Integracji Społecznej, Warsztatów Terapii Zajęciowej, Zakładów Aktywności Zawodowej, członków lub pracowników spółdzielni socjalnych oraz pracowników zatrudnionych w podmiotach posiadających status przedsiębiorstwa społecznego wskazanych na liście/rejestrze przedsiębiorstw społecznych prowadzonym przez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MRiPS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pl-PL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wsparcie kształcenia ustawicznego w związku z zastosowaniem w firmach nowych technologii i narzędzi pracy, w tym także technologii i narzędzi cyfrowych oraz podnoszenie kompetencji cyfrowych</a:t>
            </a:r>
          </a:p>
          <a:p>
            <a:endParaRPr lang="pl-PL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wsparcie kształcenia ustawicznego osób pracujących w branży motoryzacyjnej</a:t>
            </a:r>
          </a:p>
        </p:txBody>
      </p:sp>
      <p:sp>
        <p:nvSpPr>
          <p:cNvPr id="5" name="Prostokąt 4"/>
          <p:cNvSpPr/>
          <p:nvPr/>
        </p:nvSpPr>
        <p:spPr>
          <a:xfrm>
            <a:off x="1905000" y="1594876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PRIORYTETY MINISTRA 2022r. </a:t>
            </a:r>
            <a:endParaRPr lang="pl-PL" sz="2400" dirty="0"/>
          </a:p>
        </p:txBody>
      </p:sp>
      <p:pic>
        <p:nvPicPr>
          <p:cNvPr id="6" name="Picture 2" descr="http://www.pup.proszowice.pl/pliki-upload/obrazy/logo-KFS-pole%20ochronne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2451100" cy="10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9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" y="2438400"/>
            <a:ext cx="831708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wsparcie kształcenia ustawicznego osób po 45 roku życia</a:t>
            </a:r>
          </a:p>
          <a:p>
            <a:endParaRPr lang="pl-PL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wsparcie kształcenia ustawicznego osób z orzeczonym stopniem niepełnosprawności</a:t>
            </a:r>
          </a:p>
          <a:p>
            <a:endParaRPr lang="pl-PL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c) wsparcie kształcenia ustawicznego skierowane do pracodawców zatrudniających cudzoziemców</a:t>
            </a: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+mj-lt"/>
              <a:buAutoNum type="alphaLcParenR"/>
              <a:defRPr/>
            </a:pPr>
            <a:endParaRPr lang="pl-PL" alt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47800" y="1394821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PRIORYTETY RADY RYNKU PRACY 2022r. </a:t>
            </a:r>
            <a:endParaRPr lang="pl-PL" sz="2400" dirty="0"/>
          </a:p>
        </p:txBody>
      </p:sp>
      <p:pic>
        <p:nvPicPr>
          <p:cNvPr id="4" name="Picture 2" descr="http://www.pup.proszowice.pl/pliki-upload/obrazy/logo-KFS-pole%20ochronne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13218"/>
            <a:ext cx="2451100" cy="10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5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261885"/>
              </p:ext>
            </p:extLst>
          </p:nvPr>
        </p:nvGraphicFramePr>
        <p:xfrm>
          <a:off x="0" y="2593975"/>
          <a:ext cx="88392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371600"/>
            <a:ext cx="8839200" cy="762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400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sz="2400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NABÓR WNIOSKÓW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679575"/>
            <a:ext cx="8229600" cy="3425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endParaRPr lang="pl-PL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2400" y="1447800"/>
            <a:ext cx="8839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78DBD"/>
                </a:solidFill>
                <a:latin typeface="+mj-lt"/>
              </a:rPr>
              <a:t>NABÓR WNIOSKÓW W PUP W CIESZYNIE</a:t>
            </a:r>
          </a:p>
          <a:p>
            <a:pPr algn="ctr"/>
            <a:endParaRPr lang="pl-PL" b="1" dirty="0">
              <a:solidFill>
                <a:srgbClr val="078DBD"/>
              </a:solidFill>
              <a:latin typeface="+mj-lt"/>
            </a:endParaRPr>
          </a:p>
          <a:p>
            <a:pPr algn="ctr"/>
            <a:r>
              <a:rPr lang="pl-PL" sz="1800" b="1" dirty="0">
                <a:solidFill>
                  <a:srgbClr val="078DBD"/>
                </a:solidFill>
                <a:latin typeface="+mj-lt"/>
              </a:rPr>
              <a:t>Od dnia 01.06.2022r. do dnia 03.06.2022r. </a:t>
            </a:r>
            <a:r>
              <a:rPr lang="pl-PL" sz="1800" b="1" u="sng" dirty="0">
                <a:solidFill>
                  <a:srgbClr val="078DBD"/>
                </a:solidFill>
                <a:latin typeface="+mj-lt"/>
              </a:rPr>
              <a:t>(liczy się data wpływu do urzędu) </a:t>
            </a:r>
            <a:r>
              <a:rPr lang="pl-PL" sz="1800" b="1" dirty="0">
                <a:solidFill>
                  <a:srgbClr val="078DBD"/>
                </a:solidFill>
                <a:latin typeface="+mj-lt"/>
              </a:rPr>
              <a:t>przyjmowane będą wnioski o przyznanie środków w ramach rezerwy Krajowego Funduszu Szkoleniowego na finansowanie kształcenia ustawicznego pracowników </a:t>
            </a:r>
            <a:br>
              <a:rPr lang="pl-PL" sz="1800" b="1" dirty="0">
                <a:solidFill>
                  <a:srgbClr val="078DBD"/>
                </a:solidFill>
                <a:latin typeface="+mj-lt"/>
              </a:rPr>
            </a:br>
            <a:r>
              <a:rPr lang="pl-PL" sz="1800" b="1" dirty="0">
                <a:solidFill>
                  <a:srgbClr val="078DBD"/>
                </a:solidFill>
                <a:latin typeface="+mj-lt"/>
              </a:rPr>
              <a:t>i pracodawcy.</a:t>
            </a:r>
          </a:p>
          <a:p>
            <a:r>
              <a:rPr lang="pl-PL" dirty="0">
                <a:latin typeface="+mj-lt"/>
              </a:rPr>
              <a:t> </a:t>
            </a:r>
          </a:p>
          <a:p>
            <a:r>
              <a:rPr lang="pl-PL" sz="1600" dirty="0">
                <a:latin typeface="+mj-lt"/>
              </a:rPr>
              <a:t>W ramach limitu posiadanych środków rezerwy KFS na realizację kształcenia ustawicznego </a:t>
            </a:r>
            <a:br>
              <a:rPr lang="pl-PL" sz="1600" dirty="0">
                <a:latin typeface="+mj-lt"/>
              </a:rPr>
            </a:br>
            <a:r>
              <a:rPr lang="pl-PL" sz="1600" dirty="0">
                <a:latin typeface="+mj-lt"/>
              </a:rPr>
              <a:t>w 2022r. została przyznana kwota w wysokości  160 000 zł.</a:t>
            </a:r>
          </a:p>
          <a:p>
            <a:r>
              <a:rPr lang="pl-PL" sz="1600" dirty="0">
                <a:latin typeface="+mj-lt"/>
              </a:rPr>
              <a:t> </a:t>
            </a:r>
          </a:p>
          <a:p>
            <a:r>
              <a:rPr lang="pl-PL" sz="1600" dirty="0">
                <a:latin typeface="+mj-lt"/>
              </a:rPr>
              <a:t>Koszt kształcenia ustawicznego finansowanego z przyznanych środków w ramach zawartej umowy nie może przekroczyć:</a:t>
            </a:r>
          </a:p>
          <a:p>
            <a:r>
              <a:rPr lang="pl-PL" sz="1600" dirty="0">
                <a:latin typeface="+mj-lt"/>
              </a:rPr>
              <a:t>1) 10 000 zł – na jednego uczestnika,</a:t>
            </a:r>
          </a:p>
          <a:p>
            <a:r>
              <a:rPr lang="pl-PL" sz="1600" dirty="0">
                <a:latin typeface="+mj-lt"/>
              </a:rPr>
              <a:t>2) 50 000 zł – na firmę (wnioskodawcę). </a:t>
            </a:r>
          </a:p>
          <a:p>
            <a:endParaRPr lang="pl-PL" sz="1600" dirty="0">
              <a:latin typeface="+mj-lt"/>
            </a:endParaRPr>
          </a:p>
          <a:p>
            <a:endParaRPr lang="pl-PL" sz="1400" b="1" dirty="0">
              <a:latin typeface="+mj-lt"/>
            </a:endParaRPr>
          </a:p>
          <a:p>
            <a:endParaRPr lang="pl-PL" sz="1400" b="1" dirty="0">
              <a:latin typeface="+mj-lt"/>
            </a:endParaRPr>
          </a:p>
          <a:p>
            <a:pPr algn="ctr"/>
            <a:r>
              <a:rPr lang="pl-PL" sz="1400" b="1" dirty="0">
                <a:latin typeface="+mj-lt"/>
              </a:rPr>
              <a:t>Wniosek jest dostępny na stronie urzędu pod adresem </a:t>
            </a:r>
            <a:r>
              <a:rPr lang="pl-PL" sz="1400" b="1" u="sng" dirty="0">
                <a:latin typeface="+mj-lt"/>
                <a:hlinkClick r:id="rId2"/>
              </a:rPr>
              <a:t>https://cieszyn.praca.gov.pl/aktualnosci</a:t>
            </a:r>
            <a:r>
              <a:rPr lang="pl-PL" sz="1400" b="1" dirty="0">
                <a:latin typeface="+mj-lt"/>
              </a:rPr>
              <a:t> oraz w siedzibie urzędu.</a:t>
            </a:r>
            <a:endParaRPr lang="pl-PL" sz="1400" dirty="0">
              <a:latin typeface="+mj-lt"/>
            </a:endParaRPr>
          </a:p>
          <a:p>
            <a:pPr algn="ctr"/>
            <a:r>
              <a:rPr lang="pl-PL" sz="1400" b="1" dirty="0">
                <a:solidFill>
                  <a:srgbClr val="078DBD"/>
                </a:solidFill>
                <a:latin typeface="+mj-lt"/>
              </a:rPr>
              <a:t>  </a:t>
            </a:r>
            <a:endParaRPr lang="pl-PL" sz="1400" dirty="0">
              <a:solidFill>
                <a:srgbClr val="078DBD"/>
              </a:solidFill>
              <a:latin typeface="+mj-lt"/>
            </a:endParaRPr>
          </a:p>
          <a:p>
            <a:endParaRPr lang="pl-PL" sz="1600" dirty="0">
              <a:latin typeface="+mj-lt"/>
            </a:endParaRPr>
          </a:p>
          <a:p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72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209800" cy="28962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90600" y="1676400"/>
            <a:ext cx="7521575" cy="5492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GDZIE ZŁOŻYĆ WNIOSEK O ŚRODKI KFS ?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4294967295"/>
          </p:nvPr>
        </p:nvSpPr>
        <p:spPr>
          <a:xfrm>
            <a:off x="685800" y="2438400"/>
            <a:ext cx="4267200" cy="3579812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200000"/>
              </a:lnSpc>
              <a:buFont typeface="Arial" charset="0"/>
              <a:buNone/>
              <a:defRPr/>
            </a:pPr>
            <a:r>
              <a:rPr lang="pl-PL" alt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Pracodawca zainteresowany uzyskaniem środków na finansowanie kosztów kształcenia ustawicznego pracowników i pracodawcy składa w powiatowym urzędzie pracy </a:t>
            </a:r>
            <a:r>
              <a:rPr lang="pl-PL" altLang="pl-PL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właściwym ze względu na siedzibę pracodawcy albo miejsce prowadzenia działalności</a:t>
            </a:r>
            <a:r>
              <a:rPr lang="pl-PL" alt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wniosek w postaci papierowej lub elektronicznej (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podpis potwierdzony profilem zaufanym albo bezpiecznym podpisem elektronicznym kwalifikowanym certyfikatem).</a:t>
            </a:r>
            <a:endParaRPr lang="pl-PL" alt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28600" y="1295400"/>
            <a:ext cx="8839200" cy="533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ELEMENTY WNIOSKU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33400" y="1905000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sz="1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Dane pracodawcy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b="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(nazwę pracodawcy, adres siedziby i miejsce prowadzenia działalności, NIP, REGON, oznaczenie przeważającego rodzaju prowadzonej działalności gospodarczej według PKD, informację o liczbie zatrudnionych pracowników, imię i nazwisko osoby wskazanej przez pracodawcę do kontaktów, numer telefonu oraz adres poczty elektronicznej)</a:t>
            </a:r>
          </a:p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sz="1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Wskazanie działań,  o które ubiega się pracodawca</a:t>
            </a:r>
          </a:p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sz="1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Określenie: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21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l-PL" altLang="pl-PL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- całkowitej wysokości wydatków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		- wnioskowanej wysokości środków z KFS 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		- wkładu własnego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28600" y="1219200"/>
            <a:ext cx="8839200" cy="609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ELEMENTY WNIOSKU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81000" y="1762125"/>
            <a:ext cx="8720138" cy="49434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eaLnBrk="1" hangingPunct="1">
              <a:buFont typeface="Wingdings" pitchFamily="2" charset="2"/>
              <a:buChar char="v"/>
            </a:pPr>
            <a:r>
              <a:rPr lang="pl-PL" altLang="pl-PL" sz="1400" u="sng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 Uzasadnienie:</a:t>
            </a:r>
          </a:p>
          <a:p>
            <a:pPr marL="0" indent="0" algn="just" eaLnBrk="1" hangingPunct="1"/>
            <a:r>
              <a:rPr lang="pl-PL" altLang="pl-PL" sz="1400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-potrzeby odbycia kształcenia ustawicznego, przy uwzględnieniu obecnych lub przyszłych potrzeb pracodawcy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u="sng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-obowiązujących priorytetów wydatkowania środków KFS</a:t>
            </a:r>
          </a:p>
          <a:p>
            <a:pPr marL="0" indent="0" algn="just" eaLnBrk="1" hangingPunct="1">
              <a:lnSpc>
                <a:spcPct val="170000"/>
              </a:lnSpc>
              <a:buFontTx/>
              <a:buChar char="-"/>
            </a:pPr>
            <a:r>
              <a:rPr lang="pl-PL" altLang="pl-PL" sz="1400" u="sng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wyboru</a:t>
            </a:r>
            <a:r>
              <a:rPr lang="pl-PL" altLang="pl-PL" sz="1400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 realizatora usługi finansowanej z KFS, ze wskazaniem: 			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                    a) nazwy i siedziby realizatora 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                    b)</a:t>
            </a:r>
            <a:r>
              <a:rPr lang="pl-PL" altLang="pl-PL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posiadanie przez realizatora usługi kształcenia ustawicznego certyfikatów jakości oferowanych 	usług kształcenia ustawicznego, a w przypadku kursów również posiadanie dokumentu, </a:t>
            </a:r>
            <a:r>
              <a:rPr lang="pl-PL" altLang="pl-PL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  </a:t>
            </a:r>
            <a:r>
              <a:rPr lang="pl-PL" altLang="pl-PL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podstawie którego prowadzi on pozaszkolne formy kształcenia ustawicznego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	c) nazwy kształcenia ustawicznego i liczby godzin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	d) </a:t>
            </a:r>
            <a:r>
              <a:rPr lang="pl-PL" altLang="pl-PL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ceny usługi </a:t>
            </a:r>
            <a:r>
              <a:rPr lang="pl-PL" altLang="pl-PL" sz="1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porównaniu</a:t>
            </a:r>
            <a:r>
              <a:rPr lang="pl-PL" altLang="pl-PL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z podobnymi usługami oferowanymi na rynku.</a:t>
            </a:r>
          </a:p>
          <a:p>
            <a:pPr marL="182563" indent="-182563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sz="1400" u="sng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Informację o planach dotyczących dalszego zatrudnienia osób</a:t>
            </a:r>
            <a:r>
              <a:rPr lang="pl-PL" altLang="pl-PL" sz="1400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, które będą objęte kształceniem ustawicznym ze środków KFS.</a:t>
            </a:r>
          </a:p>
          <a:p>
            <a:pPr marL="0" indent="0" algn="just" eaLnBrk="1" hangingPunct="1">
              <a:lnSpc>
                <a:spcPct val="170000"/>
              </a:lnSpc>
            </a:pPr>
            <a:endParaRPr lang="pl-PL" altLang="pl-PL" sz="2000" dirty="0">
              <a:solidFill>
                <a:srgbClr val="28374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1938" y="1535113"/>
            <a:ext cx="8839200" cy="750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ZAŁĄCZNIKI DO WNIOSKU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73050" y="2286000"/>
            <a:ext cx="8816975" cy="6019800"/>
          </a:xfrm>
          <a:prstGeom prst="rect">
            <a:avLst/>
          </a:prstGeom>
        </p:spPr>
        <p:txBody>
          <a:bodyPr/>
          <a:lstStyle/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sz="1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Zaświadczenie lub oświadczenie o pomocy de </a:t>
            </a:r>
            <a:r>
              <a:rPr lang="pl-PL" altLang="pl-PL" sz="1800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minimis</a:t>
            </a:r>
            <a:r>
              <a:rPr lang="pl-PL" altLang="pl-PL" sz="1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oraz informację w zakresie ustawy o postępowaniu w sprawach dotyczących pomocy publicznej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b="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(środki z KFS przyznane pracodawcy na sfinansowanie kosztów kształcenia ustawicznego stanowią pomoc udzielaną zgodnie z warunkami dopuszczalności pomocy de </a:t>
            </a:r>
            <a:r>
              <a:rPr lang="pl-PL" altLang="pl-PL" b="0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minimis</a:t>
            </a:r>
            <a:r>
              <a:rPr lang="pl-PL" altLang="pl-PL" b="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sz="1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Kopię dokumentu potwierdzającego </a:t>
            </a:r>
            <a:r>
              <a:rPr lang="pl-PL" altLang="pl-PL" sz="1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oznaczenie formy prawnej </a:t>
            </a:r>
            <a:r>
              <a:rPr lang="pl-PL" altLang="pl-PL" sz="1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prowadzonej działalności </a:t>
            </a:r>
          </a:p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sz="1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pl-PL" altLang="pl-PL" sz="1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kształcenia lub </a:t>
            </a:r>
            <a:r>
              <a:rPr lang="pl-PL" altLang="pl-PL" sz="1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zakres</a:t>
            </a:r>
            <a:r>
              <a:rPr lang="pl-PL" altLang="pl-PL" sz="1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egzaminu</a:t>
            </a:r>
          </a:p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sz="1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Wzór dokumentu </a:t>
            </a:r>
            <a:r>
              <a:rPr lang="pl-PL" altLang="pl-PL" sz="1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potwierdzającego kompetencje nabyte przez uczestnika.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447799"/>
            <a:ext cx="8229600" cy="3271837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KRAJOWY FUNDUSZ SZKOLENIOWY</a:t>
            </a:r>
            <a:r>
              <a:rPr lang="pl-PL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3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finansowanie działań na rzecz kształcenia ustawicznego pracowników i pracodawców</a:t>
            </a:r>
            <a:endParaRPr lang="pl-PL" sz="3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52400" y="4800600"/>
            <a:ext cx="8991600" cy="1876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638" indent="-274638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pl-PL" altLang="pl-PL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 </a:t>
            </a:r>
            <a:r>
              <a:rPr lang="pl-PL" altLang="pl-PL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Ustawa o promocji zatrudnienia i instytucjach rynku pracy</a:t>
            </a: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dnia 20 kwietnia 2004r. (t. jedn. Dz. U. z 2022r. poz. 690 z </a:t>
            </a:r>
            <a:r>
              <a:rPr lang="pl-PL" alt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późn</a:t>
            </a:r>
            <a:r>
              <a:rPr lang="pl-PL" alt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zm.)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lang="pl-PL" altLang="pl-PL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 marL="365125" indent="-365125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pl-PL" altLang="pl-PL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 </a:t>
            </a:r>
            <a:r>
              <a:rPr lang="pl-PL" altLang="pl-PL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Rozporządzenie Ministra Pracy i Polityki Społecznej </a:t>
            </a:r>
            <a:r>
              <a:rPr lang="pl-PL" alt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dnia 14 maja 2014r. </a:t>
            </a:r>
            <a:br>
              <a:rPr lang="pl-PL" alt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sprawie przyznawania środków z Krajowego Funduszu Szkoleniowego </a:t>
            </a:r>
            <a:br>
              <a:rPr lang="pl-PL" altLang="pl-PL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(Dz. U. z 2018r., poz. 117)</a:t>
            </a:r>
            <a:endParaRPr lang="pl-PL" altLang="pl-P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64306" y="1458913"/>
            <a:ext cx="8839200" cy="750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ROZPATRYWANIE WNIOSKU </a:t>
            </a:r>
            <a:endParaRPr lang="pl-PL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4450" y="2209800"/>
            <a:ext cx="9078913" cy="6019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 Wniosek wraz z załącznikami należy złożyć </a:t>
            </a:r>
            <a:r>
              <a:rPr lang="pl-PL" altLang="pl-PL" u="sng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wyłącznie</a:t>
            </a:r>
            <a:r>
              <a:rPr lang="pl-PL" altLang="pl-PL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 w terminie naboru wniosków.</a:t>
            </a:r>
          </a:p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 Wniosek pozostawia się </a:t>
            </a:r>
            <a:r>
              <a:rPr lang="pl-PL" altLang="pl-PL" u="sng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bez rozpatrzenia </a:t>
            </a:r>
            <a:r>
              <a:rPr lang="pl-PL" altLang="pl-PL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w przypadku: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b="0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		 - niepoprawienia wniosku we wskazanym terminie lub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b="0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		 - niedołączenia wszystkich wymaganych załączników.</a:t>
            </a:r>
          </a:p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 W przypadku gdy wniosek jest wypełniony nieprawidłowo, starosta wyznacza pracodawcy termin nie krótszy niż 7 dni i nie dłuższy niż 14 dni do jego poprawienia.</a:t>
            </a:r>
          </a:p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 W przypadku negatywnego rozpatrzenia wniosku starosta uzasadnia odmowę dofinansowania </a:t>
            </a:r>
            <a:br>
              <a:rPr lang="pl-PL" altLang="pl-PL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ze środków KFS wnioskowanego kształcenia ustawicznego</a:t>
            </a:r>
            <a:r>
              <a:rPr lang="pl-PL" altLang="pl-PL" b="0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pl-PL" altLang="pl-PL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 Dopuszcza się negocjacje dotyczące zakresu oraz ceny kształcenia ustawicznego. </a:t>
            </a:r>
          </a:p>
          <a:p>
            <a:pPr marL="0" indent="0" algn="just" eaLnBrk="1" hangingPunct="1">
              <a:lnSpc>
                <a:spcPct val="170000"/>
              </a:lnSpc>
            </a:pPr>
            <a:endParaRPr lang="pl-PL" altLang="pl-PL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1938" y="1763713"/>
            <a:ext cx="8839200" cy="750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ROZPATRYWANIE WNIOSKU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990600" y="2590800"/>
            <a:ext cx="5334000" cy="37989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70000"/>
              </a:lnSpc>
            </a:pPr>
            <a:r>
              <a:rPr lang="pl-PL" altLang="pl-PL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Elementy rozpatrywane: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a)   zgodność z priorytetami na dany rok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zgodność kształcenia z potrzebami lokalnego lub regionalnego rynku pracy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dirty="0">
                <a:solidFill>
                  <a:srgbClr val="28374A"/>
                </a:solidFill>
                <a:latin typeface="Times New Roman" pitchFamily="18" charset="0"/>
                <a:cs typeface="Times New Roman" pitchFamily="18" charset="0"/>
              </a:rPr>
              <a:t>c) koszty usługi w porównaniu do kosztów podobnych usług dostępnych na rynku</a:t>
            </a:r>
          </a:p>
          <a:p>
            <a:pPr algn="just" eaLnBrk="1" hangingPunct="1">
              <a:lnSpc>
                <a:spcPct val="170000"/>
              </a:lnSpc>
              <a:buAutoNum type="alphaLcParenR" startAt="4"/>
            </a:pPr>
            <a:r>
              <a:rPr lang="pl-PL" altLang="pl-P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posiadanie przez realizatora certyfikatów jakości oferowanych usług</a:t>
            </a:r>
          </a:p>
          <a:p>
            <a:pPr algn="just" eaLnBrk="1" hangingPunct="1">
              <a:lnSpc>
                <a:spcPct val="170000"/>
              </a:lnSpc>
              <a:buAutoNum type="alphaLcParenR" startAt="4"/>
            </a:pPr>
            <a:endParaRPr lang="pl-PL" altLang="pl-P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70000"/>
              </a:lnSpc>
            </a:pPr>
            <a:endParaRPr lang="pl-PL" altLang="pl-PL" dirty="0">
              <a:solidFill>
                <a:srgbClr val="28374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70000"/>
              </a:lnSpc>
            </a:pPr>
            <a:endParaRPr lang="pl-PL" altLang="pl-PL" sz="2000" dirty="0">
              <a:solidFill>
                <a:srgbClr val="2837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pup.proszowice.pl/pliki-upload/obrazy/logo-KFS-pole%20ochronne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13218"/>
            <a:ext cx="2451100" cy="10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70" y="3034314"/>
            <a:ext cx="2785830" cy="27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70" y="3034314"/>
            <a:ext cx="2785830" cy="27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7E5FAD4A-1CFB-4582-B9EA-7C756A7896EF}"/>
              </a:ext>
            </a:extLst>
          </p:cNvPr>
          <p:cNvSpPr/>
          <p:nvPr/>
        </p:nvSpPr>
        <p:spPr>
          <a:xfrm>
            <a:off x="1001889" y="2057400"/>
            <a:ext cx="525780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170000"/>
              </a:lnSpc>
              <a:spcBef>
                <a:spcPts val="800"/>
              </a:spcBef>
            </a:pPr>
            <a:r>
              <a:rPr lang="pl-PL" altLang="pl-PL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e) w przypadku kursów – posiadanie przez realizatora usługi kształcenia ustawicznego dokumentu, na podstawie którego prowadzi on pozaszkolne formy kształcenia ustawicznego; </a:t>
            </a:r>
          </a:p>
          <a:p>
            <a:pPr lvl="0" algn="just" eaLnBrk="1" hangingPunct="1">
              <a:lnSpc>
                <a:spcPct val="170000"/>
              </a:lnSpc>
              <a:spcBef>
                <a:spcPts val="800"/>
              </a:spcBef>
            </a:pPr>
            <a:r>
              <a:rPr lang="pl-PL" altLang="pl-PL" sz="1600" b="1" dirty="0">
                <a:latin typeface="Times New Roman" pitchFamily="18" charset="0"/>
                <a:cs typeface="Times New Roman" pitchFamily="18" charset="0"/>
              </a:rPr>
              <a:t>f) plany dotyczące dalszego zatrudnienia osób, które będą objęte kształceniem ustawicznym finansowanym ze środków KFS; </a:t>
            </a:r>
          </a:p>
          <a:p>
            <a:pPr lvl="0" algn="just" eaLnBrk="1" hangingPunct="1">
              <a:lnSpc>
                <a:spcPct val="170000"/>
              </a:lnSpc>
              <a:spcBef>
                <a:spcPts val="800"/>
              </a:spcBef>
            </a:pPr>
            <a:r>
              <a:rPr lang="pl-PL" altLang="pl-PL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g) możliwość sfinansowania ze środków KFS działań określonych we wniosku, z uwzględnieniem limitów, </a:t>
            </a:r>
            <a:br>
              <a:rPr lang="pl-PL" altLang="pl-PL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 których mowa w art. 109 ust. 2k i 2m ustawy. </a:t>
            </a:r>
          </a:p>
        </p:txBody>
      </p:sp>
      <p:pic>
        <p:nvPicPr>
          <p:cNvPr id="3" name="Picture 2" descr="http://www.pup.proszowice.pl/pliki-upload/obrazy/logo-KFS-pole%20ochronne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13218"/>
            <a:ext cx="2451100" cy="10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91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427879"/>
                  </p:ext>
                </p:extLst>
              </p:nvPr>
            </p:nvGraphicFramePr>
            <p:xfrm>
              <a:off x="838200" y="1295400"/>
              <a:ext cx="7620000" cy="5481235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4065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62457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71903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6988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5392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Lp.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Opis kryterium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Kryterium oceny i punktacja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Liczba przyznanych punktów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780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1.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Zgodność dofinansowanych działań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z ustalonymi priorytetami wydatkowania środków KFS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Kryterium obowiązkowe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2.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Zgodność kompetencji zawodowych nabywanych przez uczestników kształcenia ustawicznego z potrzebami lokalnego lub regionalnego rynku pracy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Maksymalnie 6 punktów wg. wzoru: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sz="95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pl-PL" sz="95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𝑙𝑖𝑐𝑧𝑏𝑎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𝑑𝑧𝑖𝑎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ł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ń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𝑧𝑔𝑜𝑑𝑛𝑦𝑐h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𝑧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𝑝𝑜𝑡𝑟𝑧𝑒𝑏𝑎𝑚𝑖</m:t>
                                        </m:r>
                                      </m:e>
                                      <m:e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𝑙𝑜𝑘𝑎𝑙𝑛𝑒𝑔𝑜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𝑟𝑒𝑔𝑖𝑜𝑛𝑎𝑙𝑛𝑒𝑔𝑜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𝑟𝑦𝑛𝑘𝑢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𝑝𝑟𝑎𝑐𝑦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∗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𝑙𝑖𝑐𝑧𝑏𝑎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𝑤𝑠𝑧𝑦𝑠𝑡𝑘𝑖𝑐h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𝑑𝑧𝑖𝑎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ł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ń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𝑝𝑜𝑑𝑎𝑛𝑦𝑐h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𝑤𝑒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𝑤𝑛𝑖𝑜𝑠𝑘𝑢</m:t>
                                    </m:r>
                                  </m:den>
                                </m:f>
                                <m:r>
                                  <a:rPr lang="pl-PL" sz="950">
                                    <a:effectLst/>
                                    <a:latin typeface="Cambria Math"/>
                                  </a:rPr>
                                  <m:t> ×6</m:t>
                                </m:r>
                              </m:oMath>
                            </m:oMathPara>
                          </a14:m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dirty="0">
                              <a:solidFill>
                                <a:srgbClr val="078DBD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48657" marR="4865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12206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3.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Koszty usługi kształcenia ustawicznego wskazanej do sfinansowania ze środków KFS w porównaniu z kosztami podobnych usług dostępnych na rynku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 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850890" algn="l"/>
                            </a:tabLst>
                          </a:pPr>
                          <a:r>
                            <a:rPr lang="pl-PL" sz="950" dirty="0">
                              <a:effectLst/>
                            </a:rPr>
                            <a:t> </a:t>
                          </a: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>
                              <a:effectLst/>
                            </a:rPr>
                            <a:t>-</a:t>
                          </a:r>
                          <a:r>
                            <a:rPr lang="pl-PL" sz="950" baseline="0" dirty="0">
                              <a:effectLst/>
                            </a:rPr>
                            <a:t> </a:t>
                          </a:r>
                          <a:r>
                            <a:rPr lang="pl-PL" sz="950" dirty="0">
                              <a:effectLst/>
                            </a:rPr>
                            <a:t>wszystkie koszty usług kształcenia ustawicznego są porównywalne z kosztami </a:t>
                          </a:r>
                          <a:r>
                            <a:rPr lang="pl-PL" sz="950" u="sng" dirty="0">
                              <a:effectLst/>
                            </a:rPr>
                            <a:t>innych ofert </a:t>
                          </a:r>
                          <a:r>
                            <a:rPr lang="pl-PL" sz="950" dirty="0">
                              <a:effectLst/>
                            </a:rPr>
                            <a:t>– 6 pkt;</a:t>
                          </a: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>
                              <a:effectLst/>
                            </a:rPr>
                            <a:t>- koszty usług kształcenia ustawicznego są częściowo porównywalne z kosztami </a:t>
                          </a:r>
                          <a:r>
                            <a:rPr lang="pl-PL" sz="950" u="sng" dirty="0">
                              <a:effectLst/>
                            </a:rPr>
                            <a:t>innych ofert</a:t>
                          </a:r>
                          <a:r>
                            <a:rPr lang="pl-PL" sz="950" dirty="0">
                              <a:effectLst/>
                            </a:rPr>
                            <a:t> –  3 pkt. </a:t>
                          </a: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>
                              <a:effectLst/>
                            </a:rPr>
                            <a:t>- koszty usług kształcenia ustawicznego nie są porównywalne z kosztami </a:t>
                          </a:r>
                          <a:r>
                            <a:rPr lang="pl-PL" sz="950" u="sng" dirty="0">
                              <a:effectLst/>
                            </a:rPr>
                            <a:t>innych ofert</a:t>
                          </a:r>
                          <a:r>
                            <a:rPr lang="pl-PL" sz="950" dirty="0">
                              <a:effectLst/>
                            </a:rPr>
                            <a:t>/brak porównania w złożonym wniosku –  0 pkt;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u="none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48657" marR="4865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5679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4.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Posiadanie przez realizatora kształcenia ustawicznego finansowanej ze środków KFS certyfikatów jakości oferowanych usług kształcenia ustawicznego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Maksymalnie 6 punktów wg. wzoru: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sz="95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pl-PL" sz="95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𝑙𝑖𝑐𝑧𝑏𝑎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𝑟𝑒𝑎𝑙𝑖𝑧𝑎𝑡𝑜𝑟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ó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𝑤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𝑝𝑜𝑠𝑖𝑎𝑑𝑎𝑗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ą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𝑐𝑦𝑐h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𝑐𝑒𝑟𝑡𝑦𝑓𝑖𝑘𝑎𝑡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𝑗𝑎𝑘𝑜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ś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𝑐𝑖</m:t>
                                    </m:r>
                                  </m:num>
                                  <m:den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𝑙𝑖𝑐𝑧𝑏𝑎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𝑟𝑒𝑎𝑙𝑖𝑧𝑎𝑡𝑜𝑟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ó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𝑤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𝑝𝑜𝑑𝑎𝑛𝑦𝑐h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𝑤𝑒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𝑤𝑛𝑖𝑜𝑠𝑘𝑢</m:t>
                                    </m:r>
                                  </m:den>
                                </m:f>
                                <m:r>
                                  <a:rPr lang="pl-PL" sz="950">
                                    <a:effectLst/>
                                    <a:latin typeface="Cambria Math"/>
                                  </a:rPr>
                                  <m:t> ×6</m:t>
                                </m:r>
                              </m:oMath>
                            </m:oMathPara>
                          </a14:m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u="none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48657" marR="4865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5138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5.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Plany dotyczące zatrudnienia osób, które będą objęte kształceniem ustawicznym finansowanym ze środków KFS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85089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sz="95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pl-PL" sz="95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𝑙𝑖𝑐𝑧𝑏𝑎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𝑢𝑐𝑧𝑒𝑠𝑡𝑛𝑖𝑘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ó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𝑤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𝑝𝑜𝑠𝑖𝑎𝑑𝑎𝑗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ą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𝑐𝑦𝑐h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𝑝𝑙𝑎𝑛𝑦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𝑑𝑎𝑙𝑠𝑧𝑒𝑔𝑜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pl-PL" sz="950">
                                            <a:effectLst/>
                                            <a:latin typeface="Cambria Math"/>
                                          </a:rPr>
                                          <m:t>𝑧𝑎𝑡𝑟𝑢𝑑𝑛𝑖𝑒𝑛𝑖𝑎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𝑙𝑖𝑐𝑧𝑏𝑎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𝑢𝑐𝑧𝑒𝑠𝑡𝑛𝑖𝑘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ó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𝑤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𝑝𝑜𝑑𝑎𝑛𝑦𝑐h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𝑤𝑒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l-PL" sz="950">
                                        <a:effectLst/>
                                        <a:latin typeface="Cambria Math"/>
                                      </a:rPr>
                                      <m:t>𝑤𝑛𝑖𝑜𝑠𝑘𝑢</m:t>
                                    </m:r>
                                  </m:den>
                                </m:f>
                                <m:r>
                                  <a:rPr lang="pl-PL" sz="950">
                                    <a:effectLst/>
                                    <a:latin typeface="Cambria Math"/>
                                  </a:rPr>
                                  <m:t> ×4</m:t>
                                </m:r>
                              </m:oMath>
                            </m:oMathPara>
                          </a14:m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u="none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</a:t>
                          </a:r>
                        </a:p>
                      </a:txBody>
                      <a:tcPr marL="48657" marR="4865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5679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6.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Posiadanie przez realizatora usługi kształcenia ustawicznego dokumentu, na podstawie którego prowadzi on pozaszkolne formy kształcenia ustawicznego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>
                              <a:effectLst/>
                            </a:rPr>
                            <a:t>- wszyscy realizatorzy posiadają dokument – 2 pkt;</a:t>
                          </a: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>
                              <a:effectLst/>
                            </a:rPr>
                            <a:t>- minimum połowa realizatorów posiada dokument – 1 pkt</a:t>
                          </a: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>
                              <a:effectLst/>
                            </a:rPr>
                            <a:t>- mniej niż połowa realizatorów posiada dokument – 0 pkt;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u="none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48657" marR="4865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279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7.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Wykorzystanie środków KFS w roku 2020, 2021, 2022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>
                              <a:effectLst/>
                            </a:rPr>
                            <a:t>- nie korzystał ze środków KFS – 6 pkt;</a:t>
                          </a: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>
                              <a:effectLst/>
                            </a:rPr>
                            <a:t>-  korzystał ze środków KFS – 0 pkt;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dirty="0">
                              <a:solidFill>
                                <a:srgbClr val="078DBD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</a:p>
                      </a:txBody>
                      <a:tcPr marL="48657" marR="48657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427879"/>
                  </p:ext>
                </p:extLst>
              </p:nvPr>
            </p:nvGraphicFramePr>
            <p:xfrm>
              <a:off x="838200" y="1295400"/>
              <a:ext cx="7620000" cy="5438311"/>
            </p:xfrm>
            <a:graphic>
              <a:graphicData uri="http://schemas.openxmlformats.org/drawingml/2006/table">
                <a:tbl>
                  <a:tblPr firstRow="1" firstCol="1" bandRow="1">
                    <a:tableStyleId>{F5AB1C69-6EDB-4FF4-983F-18BD219EF322}</a:tableStyleId>
                  </a:tblPr>
                  <a:tblGrid>
                    <a:gridCol w="406515"/>
                    <a:gridCol w="2624571"/>
                    <a:gridCol w="3719032"/>
                    <a:gridCol w="869882"/>
                  </a:tblGrid>
                  <a:tr h="5392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Lp.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Opis kryterium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Kryterium oceny i punktacja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Liczba przyznanych punktów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</a:tr>
                  <a:tr h="488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1.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Zgodność dofinansowanych działań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z ustalonymi priorytetami wydatkowania środków KFS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Kryterium obowiązkowe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8366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2.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Zgodność kompetencji zawodowych nabywanych przez uczestników kształcenia ustawicznego z potrzebami lokalnego lub regionalnego rynku pracy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8657" marR="48657" marT="0" marB="0" anchor="ctr">
                        <a:blipFill rotWithShape="1">
                          <a:blip r:embed="rId2"/>
                          <a:stretch>
                            <a:fillRect l="-81639" t="-125547" r="-23443" b="-437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dirty="0" smtClean="0">
                              <a:solidFill>
                                <a:srgbClr val="078DBD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  <a:endParaRPr lang="pl-PL" sz="1800" b="1" dirty="0">
                            <a:solidFill>
                              <a:srgbClr val="078DBD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</a:tr>
                  <a:tr h="1321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3.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Koszty usługi kształcenia ustawicznego wskazanej do sfinansowania ze środków KFS w porównaniu z kosztami podobnych usług dostępnych na rynku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 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5850890" algn="l"/>
                            </a:tabLst>
                          </a:pPr>
                          <a:r>
                            <a:rPr lang="pl-PL" sz="950" dirty="0">
                              <a:effectLst/>
                            </a:rPr>
                            <a:t> </a:t>
                          </a: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 smtClean="0">
                              <a:effectLst/>
                            </a:rPr>
                            <a:t>-</a:t>
                          </a:r>
                          <a:r>
                            <a:rPr lang="pl-PL" sz="950" baseline="0" dirty="0" smtClean="0">
                              <a:effectLst/>
                            </a:rPr>
                            <a:t> </a:t>
                          </a:r>
                          <a:r>
                            <a:rPr lang="pl-PL" sz="950" dirty="0" smtClean="0">
                              <a:effectLst/>
                            </a:rPr>
                            <a:t>wszystkie </a:t>
                          </a:r>
                          <a:r>
                            <a:rPr lang="pl-PL" sz="950" dirty="0">
                              <a:effectLst/>
                            </a:rPr>
                            <a:t>koszty usług kształcenia ustawicznego są porównywalne z kosztami </a:t>
                          </a:r>
                          <a:r>
                            <a:rPr lang="pl-PL" sz="950" u="sng" dirty="0">
                              <a:effectLst/>
                            </a:rPr>
                            <a:t>innych ofert </a:t>
                          </a:r>
                          <a:r>
                            <a:rPr lang="pl-PL" sz="950" dirty="0">
                              <a:effectLst/>
                            </a:rPr>
                            <a:t>– 6 pkt</a:t>
                          </a:r>
                          <a:r>
                            <a:rPr lang="pl-PL" sz="950" dirty="0" smtClean="0">
                              <a:effectLst/>
                            </a:rPr>
                            <a:t>;</a:t>
                          </a:r>
                          <a:endParaRPr lang="pl-PL" sz="950" dirty="0">
                            <a:effectLst/>
                          </a:endParaRP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 smtClean="0">
                              <a:effectLst/>
                            </a:rPr>
                            <a:t>- koszty </a:t>
                          </a:r>
                          <a:r>
                            <a:rPr lang="pl-PL" sz="950" dirty="0">
                              <a:effectLst/>
                            </a:rPr>
                            <a:t>usług kształcenia ustawicznego są częściowo porównywalne z kosztami </a:t>
                          </a:r>
                          <a:r>
                            <a:rPr lang="pl-PL" sz="950" u="sng" dirty="0">
                              <a:effectLst/>
                            </a:rPr>
                            <a:t>innych ofert</a:t>
                          </a:r>
                          <a:r>
                            <a:rPr lang="pl-PL" sz="950" dirty="0">
                              <a:effectLst/>
                            </a:rPr>
                            <a:t> –  3 pkt. </a:t>
                          </a: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 smtClean="0">
                              <a:effectLst/>
                            </a:rPr>
                            <a:t>- koszty </a:t>
                          </a:r>
                          <a:r>
                            <a:rPr lang="pl-PL" sz="950" dirty="0">
                              <a:effectLst/>
                            </a:rPr>
                            <a:t>usług kształcenia ustawicznego nie są porównywalne z kosztami </a:t>
                          </a:r>
                          <a:r>
                            <a:rPr lang="pl-PL" sz="950" u="sng" dirty="0">
                              <a:effectLst/>
                            </a:rPr>
                            <a:t>innych ofert</a:t>
                          </a:r>
                          <a:r>
                            <a:rPr lang="pl-PL" sz="950" dirty="0">
                              <a:effectLst/>
                            </a:rPr>
                            <a:t>/brak porównania w złożonym wniosku –  0 pkt;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u="none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  <a:endParaRPr lang="pl-PL" sz="1800" b="1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</a:tr>
                  <a:tr h="6552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4.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Posiadanie przez realizatora kształcenia ustawicznego finansowanej ze środków KFS certyfikatów jakości oferowanych usług kształcenia ustawicznego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8657" marR="48657" marT="0" marB="0" anchor="ctr">
                        <a:blipFill rotWithShape="1">
                          <a:blip r:embed="rId2"/>
                          <a:stretch>
                            <a:fillRect l="-81639" t="-491589" r="-23443" b="-2570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u="none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  <a:endParaRPr lang="pl-PL" sz="1800" b="1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</a:tr>
                  <a:tr h="5138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5.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Plany dotyczące zatrudnienia osób, które będą objęte kształceniem ustawicznym finansowanym ze środków KFS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8657" marR="48657" marT="0" marB="0" anchor="ctr">
                        <a:blipFill rotWithShape="1">
                          <a:blip r:embed="rId2"/>
                          <a:stretch>
                            <a:fillRect l="-81639" t="-753571" r="-23443" b="-22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u="none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pl-PL" sz="1800" b="1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</a:tr>
                  <a:tr h="6552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6.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 dirty="0">
                              <a:effectLst/>
                            </a:rPr>
                            <a:t>Posiadanie przez realizatora usługi kształcenia ustawicznego dokumentu, na podstawie którego prowadzi on pozaszkolne formy kształcenia ustawicznego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 smtClean="0">
                              <a:effectLst/>
                            </a:rPr>
                            <a:t>- wszyscy </a:t>
                          </a:r>
                          <a:r>
                            <a:rPr lang="pl-PL" sz="950" dirty="0">
                              <a:effectLst/>
                            </a:rPr>
                            <a:t>realizatorzy posiadają dokument – 2 pkt;</a:t>
                          </a: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 smtClean="0">
                              <a:effectLst/>
                            </a:rPr>
                            <a:t>- minimum </a:t>
                          </a:r>
                          <a:r>
                            <a:rPr lang="pl-PL" sz="950" dirty="0">
                              <a:effectLst/>
                            </a:rPr>
                            <a:t>połowa realizatorów posiada dokument – 1 pkt</a:t>
                          </a: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 smtClean="0">
                              <a:effectLst/>
                            </a:rPr>
                            <a:t>- mniej </a:t>
                          </a:r>
                          <a:r>
                            <a:rPr lang="pl-PL" sz="950" dirty="0">
                              <a:effectLst/>
                            </a:rPr>
                            <a:t>niż połowa realizatorów posiada dokument – 0 pkt;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u="none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l-PL" sz="1800" b="1" u="none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</a:tr>
                  <a:tr h="4279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7.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950">
                              <a:effectLst/>
                            </a:rPr>
                            <a:t>Wykorzystanie środków KFS w roku 2020, 2021, 2022</a:t>
                          </a:r>
                          <a:endParaRPr lang="pl-PL" sz="9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 smtClean="0">
                              <a:effectLst/>
                            </a:rPr>
                            <a:t>- nie </a:t>
                          </a:r>
                          <a:r>
                            <a:rPr lang="pl-PL" sz="950" dirty="0">
                              <a:effectLst/>
                            </a:rPr>
                            <a:t>korzystał ze środków KFS – 6 pkt</a:t>
                          </a:r>
                          <a:r>
                            <a:rPr lang="pl-PL" sz="950" dirty="0" smtClean="0">
                              <a:effectLst/>
                            </a:rPr>
                            <a:t>;</a:t>
                          </a:r>
                          <a:endParaRPr lang="pl-PL" sz="950" dirty="0">
                            <a:effectLst/>
                          </a:endParaRPr>
                        </a:p>
                        <a:p>
                          <a:pPr marL="0" lvl="0" indent="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  <a:tabLst>
                              <a:tab pos="5850890" algn="l"/>
                            </a:tabLst>
                          </a:pPr>
                          <a:r>
                            <a:rPr lang="pl-PL" sz="950" dirty="0" smtClean="0">
                              <a:effectLst/>
                            </a:rPr>
                            <a:t>-  korzystał </a:t>
                          </a:r>
                          <a:r>
                            <a:rPr lang="pl-PL" sz="950" dirty="0">
                              <a:effectLst/>
                            </a:rPr>
                            <a:t>ze środków KFS – 0 pkt;</a:t>
                          </a:r>
                          <a:endParaRPr lang="pl-PL" sz="9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800" b="1" dirty="0" smtClean="0">
                              <a:solidFill>
                                <a:srgbClr val="078DBD"/>
                              </a:solidFill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6</a:t>
                          </a:r>
                          <a:endParaRPr lang="pl-PL" sz="1800" b="1" dirty="0">
                            <a:solidFill>
                              <a:srgbClr val="078DBD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8657" marR="48657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9610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obacz obraz źródłow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8"/>
          <a:stretch/>
        </p:blipFill>
        <p:spPr bwMode="auto">
          <a:xfrm>
            <a:off x="5562600" y="3398582"/>
            <a:ext cx="3451578" cy="25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3600" y="3110358"/>
            <a:ext cx="4648200" cy="5334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7456" y="1600200"/>
            <a:ext cx="3643312" cy="6655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PUNKTY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05794" y="4507356"/>
            <a:ext cx="3379611" cy="63271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umowa</a:t>
            </a:r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2895600" y="2265712"/>
            <a:ext cx="1143000" cy="8446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2895599" y="3655046"/>
            <a:ext cx="914400" cy="1004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89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261533"/>
            <a:ext cx="4800600" cy="750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umowa określa:</a:t>
            </a:r>
          </a:p>
        </p:txBody>
      </p:sp>
      <p:pic>
        <p:nvPicPr>
          <p:cNvPr id="2056" name="Picture 8" descr="https://ocdn.eu/pulscms-transforms/1/I7hktkqTURBXy8yYTk2N2I4YmRkMWU2YTdmMWJlOTZmNTRmZDk0YmNmMi5qcGVnkpUDABjNBBzNAlCTBc0Djs0CX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1533"/>
            <a:ext cx="2678229" cy="17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87765" y="2049109"/>
            <a:ext cx="7660835" cy="4876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l-PL" altLang="pl-PL" b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 strony umowy oraz datę i miejsce jej zawarcia</a:t>
            </a: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l-PL" altLang="pl-P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pl-PL" altLang="pl-PL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okres obowiązywania umowy</a:t>
            </a: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l-PL" altLang="pl-PL" b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 wysokość środków z KFS na finansowanie działań, o których mowa we wniosku</a:t>
            </a: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l-PL" altLang="pl-PL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 numer rachunku bankowego, na który będą przekazywane środki z KFS, </a:t>
            </a:r>
            <a:br>
              <a:rPr lang="pl-PL" altLang="pl-PL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oraz </a:t>
            </a:r>
            <a:r>
              <a:rPr lang="pl-PL" altLang="pl-PL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termin ich przekazania  </a:t>
            </a: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l-PL" altLang="pl-PL" b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pl-PL" altLang="pl-PL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sposób i termin rozliczenia otrzymanych środków</a:t>
            </a:r>
            <a:r>
              <a:rPr lang="pl-PL" altLang="pl-PL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b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oraz </a:t>
            </a:r>
            <a:r>
              <a:rPr lang="pl-PL" altLang="pl-PL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rodzaje dokumentów potwierdzających wydatkowanie środków</a:t>
            </a:r>
          </a:p>
          <a:p>
            <a:pPr marL="0" lv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l-PL" altLang="pl-PL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f) warunki wypowiedzenia umowy lub odstąpienia od umowy</a:t>
            </a: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pl-PL" altLang="pl-PL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pl-PL" altLang="pl-PL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4B7984B8-F50C-4CB6-8F97-52408977DEA7}"/>
              </a:ext>
            </a:extLst>
          </p:cNvPr>
          <p:cNvSpPr/>
          <p:nvPr/>
        </p:nvSpPr>
        <p:spPr>
          <a:xfrm>
            <a:off x="0" y="1828800"/>
            <a:ext cx="9144000" cy="588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pl-PL" altLang="pl-PL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pl-PL" altLang="pl-PL" sz="1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warunki zwrotu przez pracodawcę środków </a:t>
            </a:r>
            <a:r>
              <a:rPr lang="pl-PL" altLang="pl-PL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przypadku:</a:t>
            </a:r>
          </a:p>
          <a:p>
            <a:pPr lvl="0" algn="just" eaLnBrk="1" fontAlgn="auto" hangingPunct="1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pl-PL" altLang="pl-PL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nieukończenia kształcenia ustawicznego przez uczestnika</a:t>
            </a:r>
          </a:p>
          <a:p>
            <a:pPr lvl="0" algn="just" eaLnBrk="1" fontAlgn="auto" hangingPunct="1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pl-PL" altLang="pl-PL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niewykorzystania otrzymanych środków </a:t>
            </a:r>
          </a:p>
          <a:p>
            <a:pPr lvl="0" algn="just" eaLnBrk="1" fontAlgn="auto" hangingPunct="1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pl-PL" altLang="pl-PL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wykorzystania środków niezgodnie z przeznaczeniem.</a:t>
            </a: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l-PL" altLang="pl-PL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h)  </a:t>
            </a:r>
            <a:r>
              <a:rPr lang="pl-PL" altLang="pl-PL" sz="16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sposób kontroli</a:t>
            </a:r>
            <a:r>
              <a:rPr lang="pl-PL" altLang="pl-PL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wykonywania umowy i postępowania w przypadku stwierdzenia nieprawidłowości </a:t>
            </a:r>
            <a:br>
              <a:rPr lang="pl-PL" altLang="pl-PL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 wykonaniu umowy</a:t>
            </a: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l-PL" altLang="pl-PL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i) odwołanie do właściwego rozporządzenia Komisji Europejskiej, które określa warunki dopuszczalności pomocy de </a:t>
            </a:r>
            <a:r>
              <a:rPr lang="pl-PL" altLang="pl-PL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minmis</a:t>
            </a:r>
            <a:endParaRPr lang="pl-PL" altLang="pl-PL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l-PL" altLang="pl-PL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j) zobowiązanie pracodawcy do przekazania na żądanie starosty danych statystycznych.</a:t>
            </a:r>
          </a:p>
          <a:p>
            <a:pPr marL="0" indent="0" algn="ctr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pl-PL" altLang="pl-PL" sz="1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pl-PL" altLang="pl-PL" sz="1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Integralną część umowy stanowi wniosek pracodawcy o przyznanie środków z KFS.</a:t>
            </a:r>
          </a:p>
          <a:p>
            <a:pPr marL="0" indent="0"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pl-PL" altLang="pl-PL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1" fontAlgn="auto" hangingPunct="1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defRPr/>
            </a:pPr>
            <a:endParaRPr lang="pl-PL" altLang="pl-PL" sz="1600" b="1" dirty="0">
              <a:solidFill>
                <a:srgbClr val="506E9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https://ocdn.eu/pulscms-transforms/1/I7hktkqTURBXy8yYTk2N2I4YmRkMWU2YTdmMWJlOTZmNTRmZDk0YmNmMi5qcGVnkpUDABjNBBzNAlCTBc0Djs0CX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678229" cy="17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85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4306" y="1458913"/>
            <a:ext cx="8839200" cy="750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ETAPY WYPŁATY I Rozliczania PRZYZNANYCH ŚRODKÓW: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3161" y="2362200"/>
            <a:ext cx="9078913" cy="441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800" dirty="0">
                <a:solidFill>
                  <a:srgbClr val="323231"/>
                </a:solidFill>
                <a:latin typeface="Times New Roman" pitchFamily="18" charset="0"/>
                <a:cs typeface="Times New Roman" pitchFamily="18" charset="0"/>
              </a:rPr>
              <a:t>1. Złożenie wniosku o przekazanie środków wraz z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kserokopią faktury, rachunku lub innego dokumentu księgowego wystawionego przez instytucję realizujące usługę kształcenia ustawicznego.</a:t>
            </a:r>
            <a:endParaRPr lang="pl-PL" altLang="pl-PL" sz="1800" dirty="0">
              <a:solidFill>
                <a:srgbClr val="32323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800" dirty="0">
                <a:solidFill>
                  <a:srgbClr val="078DBD"/>
                </a:solidFill>
                <a:latin typeface="Times New Roman" pitchFamily="18" charset="0"/>
                <a:cs typeface="Times New Roman" pitchFamily="18" charset="0"/>
              </a:rPr>
              <a:t>2. Przekazanie środków na konto pracodawcy.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8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3. Zapłata przez pracodawcę za usługę. </a:t>
            </a:r>
          </a:p>
          <a:p>
            <a:pPr marL="0" indent="0" algn="just" eaLnBrk="1" hangingPunct="1">
              <a:lnSpc>
                <a:spcPct val="170000"/>
              </a:lnSpc>
            </a:pPr>
            <a:endParaRPr lang="pl-PL" altLang="pl-PL" sz="18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170000"/>
              </a:lnSpc>
            </a:pPr>
            <a:endParaRPr lang="pl-PL" altLang="pl-PL" sz="1800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ogłoszenie o naborze nr 35/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8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orzyści - Sklep Audio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54541"/>
            <a:ext cx="2590800" cy="252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57200" y="2286000"/>
            <a:ext cx="807720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800" b="1" dirty="0">
                <a:solidFill>
                  <a:srgbClr val="078DBD"/>
                </a:solidFill>
                <a:latin typeface="Times New Roman" pitchFamily="18" charset="0"/>
                <a:cs typeface="Times New Roman" pitchFamily="18" charset="0"/>
              </a:rPr>
              <a:t>4. Dostarczenie do PUP dokumentu potwierdzającego uregulowanie należności za usługę kształcenia ustawicznego np. wydruk potwierdzenia zapłaty z banku.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8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5. Złożenie do Urzędu kserokopii dokumentów potwierdzających ukończenie kształcenia ustawicznego.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800" b="1" dirty="0">
                <a:solidFill>
                  <a:srgbClr val="078DBD"/>
                </a:solidFill>
                <a:latin typeface="Times New Roman" pitchFamily="18" charset="0"/>
                <a:cs typeface="Times New Roman" pitchFamily="18" charset="0"/>
              </a:rPr>
              <a:t>6. Złożenie do urzędu zestawienia danych statystycznych dotyczących uczestników kształcenia.</a:t>
            </a:r>
          </a:p>
        </p:txBody>
      </p:sp>
      <p:sp>
        <p:nvSpPr>
          <p:cNvPr id="3" name="AutoShape 2" descr="Korzyści - Sklep Audio Co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4306" y="1458913"/>
            <a:ext cx="8839200" cy="750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ETAPY WYPŁATY I Rozliczania PRZYZNANYCH ŚRODKÓW CD.:</a:t>
            </a:r>
          </a:p>
        </p:txBody>
      </p:sp>
    </p:spTree>
    <p:extLst>
      <p:ext uri="{BB962C8B-B14F-4D97-AF65-F5344CB8AC3E}">
        <p14:creationId xmlns:p14="http://schemas.microsoft.com/office/powerpoint/2010/main" val="963251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1938" y="11113"/>
            <a:ext cx="8839200" cy="750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pl-PL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sz="half" idx="4294967295"/>
          </p:nvPr>
        </p:nvSpPr>
        <p:spPr>
          <a:xfrm>
            <a:off x="245005" y="2297465"/>
            <a:ext cx="9078913" cy="4811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Powiatowy Urząd Pracy w Cieszynie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Pl. Wolności 6, 43-400 Cieszyn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Centrum Aktywizacji Zawodowej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Specjalista ds. Rozwoju Zawodowego – Katarzyna </a:t>
            </a:r>
            <a:r>
              <a:rPr lang="pl-PL" altLang="pl-PL" sz="1400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Litke</a:t>
            </a:r>
            <a:r>
              <a:rPr lang="pl-PL" altLang="pl-PL" sz="1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Kierownik Działu Usług Rynku Pracy – Magdalena </a:t>
            </a:r>
            <a:r>
              <a:rPr lang="pl-PL" altLang="pl-PL" sz="1400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Zdejszy</a:t>
            </a:r>
            <a:r>
              <a:rPr lang="pl-PL" altLang="pl-PL" sz="1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14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Tel. 33 851-49-91 wew. 321, 322</a:t>
            </a:r>
          </a:p>
          <a:p>
            <a:pPr marL="0" indent="0" algn="just" eaLnBrk="1" hangingPunct="1">
              <a:lnSpc>
                <a:spcPct val="170000"/>
              </a:lnSpc>
            </a:pPr>
            <a:r>
              <a:rPr lang="pl-PL" altLang="pl-PL" sz="800" u="sng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Źródła grafiki:</a:t>
            </a:r>
          </a:p>
          <a:p>
            <a:pPr marL="285750" indent="-285750" algn="just" eaLnBrk="1" hangingPunct="1">
              <a:lnSpc>
                <a:spcPct val="170000"/>
              </a:lnSpc>
              <a:buFontTx/>
              <a:buChar char="-"/>
            </a:pPr>
            <a:r>
              <a:rPr lang="pl-PL" altLang="pl-PL" sz="6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https://www.gov.pl/web/rodzina/kfs-2022-</a:t>
            </a:r>
            <a:r>
              <a:rPr lang="pl-PL" altLang="pl-PL" sz="60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 eaLnBrk="1" hangingPunct="1">
              <a:lnSpc>
                <a:spcPct val="170000"/>
              </a:lnSpc>
              <a:buFontTx/>
              <a:buChar char="-"/>
            </a:pPr>
            <a:r>
              <a:rPr lang="es-ES" sz="600" dirty="0">
                <a:latin typeface="Times New Roman" pitchFamily="18" charset="0"/>
                <a:cs typeface="Times New Roman" pitchFamily="18" charset="0"/>
                <a:hlinkClick r:id="rId3"/>
              </a:rPr>
              <a:t>Checklist stock de ilu</a:t>
            </a:r>
            <a:endParaRPr lang="pl-PL" sz="600" dirty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285750" indent="-285750" algn="just" eaLnBrk="1" hangingPunct="1">
              <a:lnSpc>
                <a:spcPct val="170000"/>
              </a:lnSpc>
              <a:buFontTx/>
              <a:buChar char="-"/>
            </a:pPr>
            <a:r>
              <a:rPr lang="pl-PL" sz="600" dirty="0">
                <a:latin typeface="Times New Roman" pitchFamily="18" charset="0"/>
                <a:cs typeface="Times New Roman" pitchFamily="18" charset="0"/>
                <a:hlinkClick r:id="rId4"/>
              </a:rPr>
              <a:t>Pin en autyzmwszkole.com (pinterest.com)</a:t>
            </a:r>
            <a:endParaRPr lang="pl-PL" sz="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lnSpc>
                <a:spcPct val="170000"/>
              </a:lnSpc>
              <a:buFontTx/>
              <a:buChar char="-"/>
            </a:pPr>
            <a:r>
              <a:rPr lang="pl-PL" sz="600" dirty="0">
                <a:latin typeface="Times New Roman" pitchFamily="18" charset="0"/>
                <a:cs typeface="Times New Roman" pitchFamily="18" charset="0"/>
              </a:rPr>
              <a:t>https://www.google.com/imgres?imgurl=https%3A%2F%2Fwww.eraty.pl%2Fgfx%2Feraty%2Fuserfiles%2F_public%2Fdo_pobrania%2Flanding_page%2Fstep-2-1.jpg&amp;imgrefurl=https%3A%2F%2Fsklep.audiocolor.pl%2Fkorzysci%2F&amp;tbnid=wYkLpqPY8IaYcM&amp;vet=10CBYQxiAoA2oXChMI4L-b3eLW9wIVAAAAAB0AAAAAEA4..i&amp;docid=7cNXVQnjJKiW3M&amp;w=230&amp;h=224&amp;itg=1&amp;q=kroki%20ludziki%203%20D&amp;ved=0CBYQxiAoA2oXChMI4L-b3eLW9wIVAAAAAB0AAAAAEA4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52400" y="1509800"/>
            <a:ext cx="8839200" cy="7508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4800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sz="4800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 to jest KFS?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756" y="2057400"/>
            <a:ext cx="8991600" cy="18288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pl-PL" sz="2400" dirty="0"/>
              <a:t>    </a:t>
            </a:r>
          </a:p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pl-PL" sz="1700" dirty="0">
                <a:solidFill>
                  <a:schemeClr val="accent6">
                    <a:lumMod val="50000"/>
                  </a:schemeClr>
                </a:solidFill>
              </a:rPr>
              <a:t>Krajowy Fundusz Szkoleniowy to wydzielona część  środków Funduszu Pracy, określona w planie Funduszu Pracy na dany rok budżetowy (ok. 2%). </a:t>
            </a:r>
            <a:r>
              <a:rPr lang="pl-PL" sz="2400" dirty="0"/>
              <a:t/>
            </a:r>
            <a:br>
              <a:rPr lang="pl-PL" sz="2400" dirty="0"/>
            </a:br>
            <a:endParaRPr lang="pl-PL" altLang="pl-PL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3657600"/>
            <a:ext cx="8229600" cy="1139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 UTWORZENIA KFS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4495800"/>
            <a:ext cx="8686800" cy="1905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lang="pl-PL" sz="1700" dirty="0">
                <a:solidFill>
                  <a:schemeClr val="accent6">
                    <a:lumMod val="50000"/>
                  </a:schemeClr>
                </a:solidFill>
              </a:rPr>
              <a:t>   Celem utworzenia KFS jest pomoc osobom pracującym zagrożonym utratą zatrudnienia  z powodu kompetencji nieadekwatnych do wymagań stawianych przez lokalny rynek pracy i dynamicznie zmieniającą się gospodarkę. </a:t>
            </a:r>
            <a:endParaRPr lang="pl-PL" altLang="pl-PL" sz="17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E7B9F53A-ACD7-481E-8F9B-B71B1F0F9C74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395AE80-A084-4612-9B64-8E2751BD6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900112"/>
            <a:ext cx="90392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2500"/>
              <a:t/>
            </a:r>
            <a:br>
              <a:rPr lang="pl-PL" altLang="pl-PL" sz="2500"/>
            </a:br>
            <a:r>
              <a:rPr lang="pl-PL" altLang="pl-PL" sz="2100">
                <a:latin typeface="Comic Sans MS" pitchFamily="66" charset="0"/>
              </a:rPr>
              <a:t/>
            </a:r>
            <a:br>
              <a:rPr lang="pl-PL" altLang="pl-PL" sz="2100">
                <a:latin typeface="Comic Sans MS" pitchFamily="66" charset="0"/>
              </a:rPr>
            </a:br>
            <a:endParaRPr lang="pl-PL" altLang="pl-PL" sz="2100"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>
          <a:xfrm>
            <a:off x="533400" y="914400"/>
            <a:ext cx="8153400" cy="57912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altLang="pl-PL" sz="2500" u="sng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altLang="pl-PL" sz="2400" u="sng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1679575"/>
            <a:ext cx="8229600" cy="1139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Kto może skorzystać ze środków KFS?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2362200"/>
            <a:ext cx="89916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pl-PL" sz="2400" dirty="0"/>
              <a:t>    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pl-PL" sz="2200" dirty="0">
                <a:solidFill>
                  <a:srgbClr val="00B0F0"/>
                </a:solidFill>
              </a:rPr>
              <a:t>PRACODAWCA</a:t>
            </a:r>
            <a:r>
              <a:rPr lang="pl-PL" sz="2200" dirty="0">
                <a:solidFill>
                  <a:schemeClr val="accent6">
                    <a:lumMod val="50000"/>
                  </a:schemeClr>
                </a:solidFill>
              </a:rPr>
              <a:t>  </a:t>
            </a:r>
            <a:r>
              <a:rPr lang="pl-PL" sz="2200" b="0" dirty="0">
                <a:solidFill>
                  <a:schemeClr val="accent6">
                    <a:lumMod val="50000"/>
                  </a:schemeClr>
                </a:solidFill>
              </a:rPr>
              <a:t>-  jednostka organizacyjna, chociażby nie posiadała osobowości prawnej, a także osoba fizyczna, jeżeli </a:t>
            </a:r>
            <a:r>
              <a:rPr lang="pl-PL" sz="2200" b="0" u="sng" dirty="0">
                <a:solidFill>
                  <a:schemeClr val="accent6">
                    <a:lumMod val="50000"/>
                  </a:schemeClr>
                </a:solidFill>
              </a:rPr>
              <a:t>zatrudnia co najmniej jednego pracownika</a:t>
            </a:r>
            <a:r>
              <a:rPr lang="pl-PL" sz="2200" b="0" dirty="0">
                <a:solidFill>
                  <a:schemeClr val="accent6">
                    <a:lumMod val="50000"/>
                  </a:schemeClr>
                </a:solidFill>
              </a:rPr>
              <a:t>. Nie jest pracodawcą osoba prowadząca działalność gospodarczą niezatrudniająca żadnego pracownika.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pl-PL" sz="2200" dirty="0">
                <a:solidFill>
                  <a:srgbClr val="00B0F0"/>
                </a:solidFill>
              </a:rPr>
              <a:t>PRACOWNIK</a:t>
            </a:r>
            <a:r>
              <a:rPr lang="pl-PL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2200" b="0" dirty="0">
                <a:solidFill>
                  <a:schemeClr val="accent6">
                    <a:lumMod val="50000"/>
                  </a:schemeClr>
                </a:solidFill>
              </a:rPr>
              <a:t>– osoba zatrudniona na podstawie umowy o pracę, powołania, wyboru, mianowania lub spółdzielczej umowy o pracę.</a:t>
            </a:r>
            <a:r>
              <a:rPr lang="pl-PL" sz="2400" b="0" dirty="0">
                <a:solidFill>
                  <a:schemeClr val="accent6">
                    <a:lumMod val="50000"/>
                  </a:schemeClr>
                </a:solidFill>
              </a:rPr>
              <a:t>  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pl-PL" altLang="pl-PL" sz="24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160338" y="2971800"/>
            <a:ext cx="8983662" cy="4495800"/>
          </a:xfrm>
          <a:prstGeom prst="rect">
            <a:avLst/>
          </a:prstGeom>
        </p:spPr>
        <p:txBody>
          <a:bodyPr/>
          <a:lstStyle/>
          <a:p>
            <a:pPr marL="274638" indent="-274638" algn="just" eaLnBrk="1" hangingPunct="1">
              <a:buFont typeface="Wingdings" panose="05000000000000000000" pitchFamily="2" charset="2"/>
              <a:buChar char="v"/>
              <a:defRPr/>
            </a:pPr>
            <a:r>
              <a:rPr lang="pl-PL" altLang="pl-PL" sz="2200" dirty="0">
                <a:solidFill>
                  <a:srgbClr val="28374A"/>
                </a:solidFill>
              </a:rPr>
              <a:t>kursy i studia podyplomowe realizowane z inicjatywy pracodawcy lub za jego zgodą</a:t>
            </a:r>
          </a:p>
          <a:p>
            <a:pPr marL="274638" indent="-274638" algn="just" eaLnBrk="1" hangingPunct="1">
              <a:defRPr/>
            </a:pPr>
            <a:r>
              <a:rPr lang="pl-PL" altLang="pl-PL" sz="2200" b="0" dirty="0">
                <a:solidFill>
                  <a:srgbClr val="28374A"/>
                </a:solidFill>
              </a:rPr>
              <a:t>	</a:t>
            </a:r>
            <a:r>
              <a:rPr lang="pl-PL" altLang="pl-PL" sz="1800" b="0" dirty="0">
                <a:solidFill>
                  <a:srgbClr val="28374A"/>
                </a:solidFill>
              </a:rPr>
              <a:t>(</a:t>
            </a: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największą popularnością w 2021r. w PUP w Cieszynie cieszyły się szkolenia </a:t>
            </a:r>
            <a:b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z obszaru: </a:t>
            </a:r>
            <a:r>
              <a:rPr lang="pl-PL" sz="1800" b="0" dirty="0"/>
              <a:t>usługi fryzjerskie, kosmetyczne, opieka zdrowotna, usługi  transportowe,        w tym kursy prawa jazdy, sprzedaż, marketing, public relations, handel nieruchomościami, usługi gastronomiczne)</a:t>
            </a: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74638" indent="-274638" algn="just" eaLnBrk="1" hangingPunct="1">
              <a:defRPr/>
            </a:pPr>
            <a:endParaRPr lang="pl-PL" sz="20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274638" indent="-274638" algn="just" eaLnBrk="1" hangingPunct="1">
              <a:buFont typeface="Wingdings" panose="05000000000000000000" pitchFamily="2" charset="2"/>
              <a:buChar char="v"/>
              <a:defRPr/>
            </a:pPr>
            <a:r>
              <a:rPr lang="pl-PL" altLang="pl-PL" sz="2200" dirty="0">
                <a:solidFill>
                  <a:schemeClr val="accent6">
                    <a:lumMod val="50000"/>
                  </a:schemeClr>
                </a:solidFill>
              </a:rPr>
              <a:t>egzaminy umożliwiające uzyskanie dyplomów potwierdzających nabycie umiejętności, kwalifikacji lub uprawnień zawodowych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l-PL" altLang="pl-PL" sz="2000" b="0" dirty="0">
              <a:solidFill>
                <a:srgbClr val="28374A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3338" y="1676400"/>
            <a:ext cx="8229600" cy="1139825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działania finansowane ze środków kfs przez pup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4294967295"/>
          </p:nvPr>
        </p:nvSpPr>
        <p:spPr>
          <a:xfrm>
            <a:off x="160338" y="3048000"/>
            <a:ext cx="8983662" cy="4495800"/>
          </a:xfrm>
          <a:prstGeom prst="rect">
            <a:avLst/>
          </a:prstGeom>
        </p:spPr>
        <p:txBody>
          <a:bodyPr/>
          <a:lstStyle/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pl-PL" altLang="pl-PL" sz="1800" dirty="0">
                <a:solidFill>
                  <a:srgbClr val="28374A"/>
                </a:solidFill>
              </a:rPr>
              <a:t>  określenie potrzeb pracodawcy w zakresie kształcenia ustawicznego </a:t>
            </a:r>
            <a:br>
              <a:rPr lang="pl-PL" altLang="pl-PL" sz="1800" dirty="0">
                <a:solidFill>
                  <a:srgbClr val="28374A"/>
                </a:solidFill>
              </a:rPr>
            </a:br>
            <a:r>
              <a:rPr lang="pl-PL" altLang="pl-PL" sz="1800" dirty="0">
                <a:solidFill>
                  <a:srgbClr val="28374A"/>
                </a:solidFill>
              </a:rPr>
              <a:t>w związku z ubieganiem się o sfinansowanie tego kształcenia ze środków KFS </a:t>
            </a:r>
          </a:p>
          <a:p>
            <a:pPr marL="0" indent="0" eaLnBrk="1" hangingPunct="1">
              <a:defRPr/>
            </a:pPr>
            <a:endParaRPr lang="pl-PL" altLang="pl-PL" sz="1800" dirty="0">
              <a:solidFill>
                <a:srgbClr val="28374A"/>
              </a:solidFill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pl-PL" altLang="pl-PL" sz="1800" dirty="0">
                <a:solidFill>
                  <a:srgbClr val="28374A"/>
                </a:solidFill>
              </a:rPr>
              <a:t>  badania lekarskie i psychologiczne wymagane do podjęcia kształcenia lub pracy zawodowej po ukończonym kształceniu</a:t>
            </a:r>
          </a:p>
          <a:p>
            <a:pPr marL="285750" indent="-285750" algn="just" eaLnBrk="1" hangingPunct="1">
              <a:defRPr/>
            </a:pPr>
            <a:r>
              <a:rPr lang="pl-PL" altLang="pl-PL" sz="1800" b="0" dirty="0">
                <a:solidFill>
                  <a:srgbClr val="28374A"/>
                </a:solidFill>
              </a:rPr>
              <a:t>	(głównie badania bezpośrednio związane z uzyskaniem uprawnień na </a:t>
            </a:r>
            <a:r>
              <a:rPr lang="pl-PL" altLang="pl-PL" sz="1800" b="0" dirty="0" smtClean="0">
                <a:solidFill>
                  <a:srgbClr val="28374A"/>
                </a:solidFill>
              </a:rPr>
              <a:t>stanowisku </a:t>
            </a:r>
            <a:r>
              <a:rPr lang="pl-PL" altLang="pl-PL" sz="1800" b="0" dirty="0">
                <a:solidFill>
                  <a:srgbClr val="28374A"/>
                </a:solidFill>
              </a:rPr>
              <a:t>zawodowego kierowcy)</a:t>
            </a:r>
          </a:p>
          <a:p>
            <a:pPr marL="171450" indent="-171450" eaLnBrk="1" hangingPunct="1">
              <a:buFont typeface="Wingdings" panose="05000000000000000000" pitchFamily="2" charset="2"/>
              <a:buChar char="v"/>
              <a:defRPr/>
            </a:pPr>
            <a:endParaRPr lang="pl-PL" altLang="pl-PL" sz="1800" dirty="0">
              <a:solidFill>
                <a:srgbClr val="28374A"/>
              </a:solidFill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v"/>
              <a:defRPr/>
            </a:pPr>
            <a:r>
              <a:rPr lang="pl-PL" altLang="pl-PL" sz="1800" dirty="0">
                <a:solidFill>
                  <a:srgbClr val="28374A"/>
                </a:solidFill>
              </a:rPr>
              <a:t>  ubezpieczenie od następstw nieszczęśliwych wypadków w związku </a:t>
            </a:r>
            <a:br>
              <a:rPr lang="pl-PL" altLang="pl-PL" sz="1800" dirty="0">
                <a:solidFill>
                  <a:srgbClr val="28374A"/>
                </a:solidFill>
              </a:rPr>
            </a:br>
            <a:r>
              <a:rPr lang="pl-PL" altLang="pl-PL" sz="1800" dirty="0">
                <a:solidFill>
                  <a:srgbClr val="28374A"/>
                </a:solidFill>
              </a:rPr>
              <a:t>z podjętym kształceniem.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3338" y="1527175"/>
            <a:ext cx="8229600" cy="1139825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działania finansowane ze środków kfs przez pup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2743200"/>
            <a:ext cx="4114800" cy="28956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200000"/>
              </a:lnSpc>
              <a:defRPr/>
            </a:pP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do </a:t>
            </a:r>
            <a:r>
              <a:rPr lang="pl-PL" sz="1800" dirty="0">
                <a:solidFill>
                  <a:srgbClr val="00B0F0"/>
                </a:solidFill>
              </a:rPr>
              <a:t>80%</a:t>
            </a: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 kosztów kształcenia ustawicznego, nie więcej jednak niż </a:t>
            </a:r>
            <a:b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do wysokości </a:t>
            </a:r>
            <a:r>
              <a:rPr lang="pl-PL" sz="1800" dirty="0">
                <a:solidFill>
                  <a:srgbClr val="00B0F0"/>
                </a:solidFill>
              </a:rPr>
              <a:t>300% </a:t>
            </a: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przeciętnego wynagrodzenia w danym roku </a:t>
            </a:r>
            <a:b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na jednego uczestnika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800600" y="2743200"/>
            <a:ext cx="4191000" cy="28956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do </a:t>
            </a:r>
            <a:r>
              <a:rPr lang="pl-PL" sz="1800" dirty="0">
                <a:solidFill>
                  <a:srgbClr val="00B0F0"/>
                </a:solidFill>
              </a:rPr>
              <a:t>100% </a:t>
            </a: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kosztów kształcenia ustawicznego – jeżeli wnioskodawca należy do grupy </a:t>
            </a:r>
            <a:r>
              <a:rPr lang="pl-PL" sz="1800" b="0" dirty="0">
                <a:solidFill>
                  <a:srgbClr val="00B0F0"/>
                </a:solidFill>
              </a:rPr>
              <a:t>mikroprzedsiębiorców</a:t>
            </a: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*, nie więcej jednak niż do wysokości </a:t>
            </a:r>
            <a:b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1800" dirty="0">
                <a:solidFill>
                  <a:srgbClr val="00B0F0"/>
                </a:solidFill>
              </a:rPr>
              <a:t>300%</a:t>
            </a: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 przeciętnego wynagrodzenia </a:t>
            </a:r>
            <a:b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1800" b="0" dirty="0">
                <a:solidFill>
                  <a:schemeClr val="accent6">
                    <a:lumMod val="50000"/>
                  </a:schemeClr>
                </a:solidFill>
              </a:rPr>
              <a:t>w danym roku na jednego uczestnika 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l-PL" sz="18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3688" y="1219200"/>
            <a:ext cx="8229600" cy="1139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WYSOKOŚĆ WSPARCIA W RAMACH KFS</a:t>
            </a:r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4648200" y="2019300"/>
            <a:ext cx="1143000" cy="6858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3200400" y="2019300"/>
            <a:ext cx="914400" cy="68580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1905000" y="5943600"/>
            <a:ext cx="6934200" cy="6991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(</a:t>
            </a:r>
            <a:r>
              <a:rPr lang="pl-PL" sz="14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mikroprzedsiębiorca</a:t>
            </a: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* - przedsiębiorca, który zatrudnia mniej niż 10 pracowników, </a:t>
            </a:r>
            <a:br>
              <a:rPr lang="pl-PL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jego roczny obrót lub całkowity bilans roczny nie przekracza 2 mln EURO). </a:t>
            </a:r>
            <a:endParaRPr lang="pl-PL" altLang="pl-PL" sz="1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91741858"/>
              </p:ext>
            </p:extLst>
          </p:nvPr>
        </p:nvGraphicFramePr>
        <p:xfrm>
          <a:off x="114300" y="2162177"/>
          <a:ext cx="8915400" cy="4495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0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8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02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4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02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02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84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68562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2014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2015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2016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2017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2018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2019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2020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2021</a:t>
                      </a:r>
                    </a:p>
                  </a:txBody>
                  <a:tcPr marT="45062" marB="4506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72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Wysokość</a:t>
                      </a:r>
                      <a:r>
                        <a:rPr lang="pl-PL" sz="14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przyznanych środków</a:t>
                      </a:r>
                      <a:endParaRPr lang="pl-PL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97 000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305 600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439 500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383 800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365 600 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600 000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600 000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850 000</a:t>
                      </a:r>
                    </a:p>
                  </a:txBody>
                  <a:tcPr marT="45062" marB="4506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Wykorzystanie środków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9 200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300 000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416 853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369 294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355 059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576 292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578 976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849 915</a:t>
                      </a:r>
                      <a:endParaRPr lang="pl-PL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062" marB="4506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Ilość złożonych wniosków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41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60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73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87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129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127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142</a:t>
                      </a:r>
                    </a:p>
                  </a:txBody>
                  <a:tcPr marT="45062" marB="4506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52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Ilość zawartych umów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42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40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55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102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75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108</a:t>
                      </a:r>
                    </a:p>
                  </a:txBody>
                  <a:tcPr marT="45062" marB="4506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093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Ilość osób, którym udzielono wsparcia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141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276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264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229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364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359</a:t>
                      </a:r>
                    </a:p>
                  </a:txBody>
                  <a:tcPr marT="45062" marB="450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359</a:t>
                      </a:r>
                    </a:p>
                  </a:txBody>
                  <a:tcPr marT="45062" marB="4506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308098"/>
            <a:ext cx="8229600" cy="1139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REALIZACJA KFS W PUP w Cieszynie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1219200"/>
            <a:ext cx="8229600" cy="1139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dirty="0">
                <a:solidFill>
                  <a:srgbClr val="996633"/>
                </a:solidFill>
                <a:latin typeface="Comic Sans MS" pitchFamily="66" charset="0"/>
              </a:rPr>
              <a:t>   </a:t>
            </a:r>
            <a:r>
              <a:rPr lang="pl-PL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ŚRODKI KFS 2022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56463245"/>
              </p:ext>
            </p:extLst>
          </p:nvPr>
        </p:nvGraphicFramePr>
        <p:xfrm>
          <a:off x="304800" y="2362200"/>
          <a:ext cx="8382000" cy="371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4808</TotalTime>
  <Words>1449</Words>
  <Application>Microsoft Office PowerPoint</Application>
  <PresentationFormat>Pokaz na ekranie (4:3)</PresentationFormat>
  <Paragraphs>270</Paragraphs>
  <Slides>30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Kąty</vt:lpstr>
      <vt:lpstr>Prezentacja programu PowerPoint</vt:lpstr>
      <vt:lpstr>KRAJOWY FUNDUSZ SZKOLENIOWY  finansowanie działań na rzecz kształcenia ustawicznego pracowników i pracodawców</vt:lpstr>
      <vt:lpstr>   Co to jest KFS?</vt:lpstr>
      <vt:lpstr>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GDZIE ZŁOŻYĆ WNIOSEK O ŚRODKI KFS 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Dorota Noworyta</dc:creator>
  <cp:lastModifiedBy>Katarzyna Litke</cp:lastModifiedBy>
  <cp:revision>321</cp:revision>
  <cp:lastPrinted>2019-12-04T11:34:11Z</cp:lastPrinted>
  <dcterms:created xsi:type="dcterms:W3CDTF">1601-01-01T00:00:00Z</dcterms:created>
  <dcterms:modified xsi:type="dcterms:W3CDTF">2022-05-23T07:54:29Z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